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76" r:id="rId4"/>
    <p:sldId id="279" r:id="rId5"/>
    <p:sldId id="258" r:id="rId6"/>
    <p:sldId id="287" r:id="rId7"/>
    <p:sldId id="259" r:id="rId8"/>
    <p:sldId id="260" r:id="rId9"/>
    <p:sldId id="261" r:id="rId10"/>
    <p:sldId id="275" r:id="rId11"/>
    <p:sldId id="274" r:id="rId12"/>
    <p:sldId id="262" r:id="rId13"/>
    <p:sldId id="270" r:id="rId14"/>
    <p:sldId id="272" r:id="rId15"/>
    <p:sldId id="273" r:id="rId16"/>
    <p:sldId id="263" r:id="rId17"/>
    <p:sldId id="277" r:id="rId18"/>
    <p:sldId id="278" r:id="rId19"/>
    <p:sldId id="288" r:id="rId20"/>
    <p:sldId id="281" r:id="rId21"/>
    <p:sldId id="282" r:id="rId22"/>
    <p:sldId id="289" r:id="rId23"/>
    <p:sldId id="283" r:id="rId24"/>
    <p:sldId id="284" r:id="rId25"/>
    <p:sldId id="285" r:id="rId26"/>
    <p:sldId id="280" r:id="rId27"/>
    <p:sldId id="269" r:id="rId28"/>
    <p:sldId id="266" r:id="rId29"/>
    <p:sldId id="267" r:id="rId30"/>
    <p:sldId id="268"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6EC9EE-4A7A-4D7A-871C-05537C87CA9F}" v="378" dt="2021-11-12T17:16:57.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120" autoAdjust="0"/>
  </p:normalViewPr>
  <p:slideViewPr>
    <p:cSldViewPr snapToGrid="0">
      <p:cViewPr varScale="1">
        <p:scale>
          <a:sx n="48" d="100"/>
          <a:sy n="48" d="100"/>
        </p:scale>
        <p:origin x="41" y="7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linkedin.com/in/ilir-gusija/" TargetMode="External"/><Relationship Id="rId1" Type="http://schemas.openxmlformats.org/officeDocument/2006/relationships/hyperlink" Target="mailto:industryrelations@engsoc.queensu.ca" TargetMode="Externa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hyperlink" Target="https://www.linkedin.com/in/ilir-gusija/" TargetMode="External"/><Relationship Id="rId5" Type="http://schemas.openxmlformats.org/officeDocument/2006/relationships/hyperlink" Target="mailto:industryrelations@engsoc.queensu.ca" TargetMode="External"/><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A26BC5-BFAF-4934-A579-150E897F23D3}"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DFCB226C-BE47-434F-BC1D-521728C585D3}">
      <dgm:prSet/>
      <dgm:spPr/>
      <dgm:t>
        <a:bodyPr/>
        <a:lstStyle/>
        <a:p>
          <a:pPr>
            <a:lnSpc>
              <a:spcPct val="100000"/>
            </a:lnSpc>
            <a:defRPr b="1"/>
          </a:pPr>
          <a:r>
            <a:rPr lang="en-CA"/>
            <a:t>Any questions?</a:t>
          </a:r>
          <a:endParaRPr lang="en-US"/>
        </a:p>
      </dgm:t>
    </dgm:pt>
    <dgm:pt modelId="{80677EEE-8F72-47FE-8B95-21FB93A77F8C}" type="parTrans" cxnId="{0EDBEF1E-CEBB-4687-9679-3D9BE80F95FA}">
      <dgm:prSet/>
      <dgm:spPr/>
      <dgm:t>
        <a:bodyPr/>
        <a:lstStyle/>
        <a:p>
          <a:endParaRPr lang="en-US"/>
        </a:p>
      </dgm:t>
    </dgm:pt>
    <dgm:pt modelId="{F23F8DBE-1BB6-47EA-936B-A0249A7AD7D5}" type="sibTrans" cxnId="{0EDBEF1E-CEBB-4687-9679-3D9BE80F95FA}">
      <dgm:prSet/>
      <dgm:spPr/>
      <dgm:t>
        <a:bodyPr/>
        <a:lstStyle/>
        <a:p>
          <a:endParaRPr lang="en-US"/>
        </a:p>
      </dgm:t>
    </dgm:pt>
    <dgm:pt modelId="{E17446B6-7754-43F1-AA0B-310A010ACC37}">
      <dgm:prSet/>
      <dgm:spPr/>
      <dgm:t>
        <a:bodyPr/>
        <a:lstStyle/>
        <a:p>
          <a:pPr>
            <a:lnSpc>
              <a:spcPct val="100000"/>
            </a:lnSpc>
            <a:defRPr b="1"/>
          </a:pPr>
          <a:r>
            <a:rPr lang="en-CA"/>
            <a:t>If you have any questions after you can reach me at:</a:t>
          </a:r>
          <a:endParaRPr lang="en-US"/>
        </a:p>
      </dgm:t>
    </dgm:pt>
    <dgm:pt modelId="{1A380184-CC11-4A46-BBE5-6FD4C35D20E3}" type="parTrans" cxnId="{5BD48A91-54EF-418B-A1CC-DBAC84B8AE84}">
      <dgm:prSet/>
      <dgm:spPr/>
      <dgm:t>
        <a:bodyPr/>
        <a:lstStyle/>
        <a:p>
          <a:endParaRPr lang="en-US"/>
        </a:p>
      </dgm:t>
    </dgm:pt>
    <dgm:pt modelId="{9E4B613F-FF64-4ACD-A60B-03BA69600685}" type="sibTrans" cxnId="{5BD48A91-54EF-418B-A1CC-DBAC84B8AE84}">
      <dgm:prSet/>
      <dgm:spPr/>
      <dgm:t>
        <a:bodyPr/>
        <a:lstStyle/>
        <a:p>
          <a:endParaRPr lang="en-US"/>
        </a:p>
      </dgm:t>
    </dgm:pt>
    <dgm:pt modelId="{294B0784-21DA-4586-8A68-E46F9526C13B}">
      <dgm:prSet/>
      <dgm:spPr/>
      <dgm:t>
        <a:bodyPr/>
        <a:lstStyle/>
        <a:p>
          <a:pPr>
            <a:lnSpc>
              <a:spcPct val="100000"/>
            </a:lnSpc>
          </a:pPr>
          <a:r>
            <a:rPr lang="en-CA">
              <a:hlinkClick xmlns:r="http://schemas.openxmlformats.org/officeDocument/2006/relationships" r:id="rId1"/>
            </a:rPr>
            <a:t>industryrelations@engsoc.queensu.ca</a:t>
          </a:r>
          <a:endParaRPr lang="en-US"/>
        </a:p>
      </dgm:t>
    </dgm:pt>
    <dgm:pt modelId="{3DE69923-BA0A-4272-8844-01EBFC8CEB6C}" type="parTrans" cxnId="{BAEA8629-2309-456E-8ABE-40A2B456BDF5}">
      <dgm:prSet/>
      <dgm:spPr/>
      <dgm:t>
        <a:bodyPr/>
        <a:lstStyle/>
        <a:p>
          <a:endParaRPr lang="en-US"/>
        </a:p>
      </dgm:t>
    </dgm:pt>
    <dgm:pt modelId="{406D084C-644C-4DDD-A874-0BFD0C0533F7}" type="sibTrans" cxnId="{BAEA8629-2309-456E-8ABE-40A2B456BDF5}">
      <dgm:prSet/>
      <dgm:spPr/>
      <dgm:t>
        <a:bodyPr/>
        <a:lstStyle/>
        <a:p>
          <a:endParaRPr lang="en-US"/>
        </a:p>
      </dgm:t>
    </dgm:pt>
    <dgm:pt modelId="{E0F4619F-5803-4648-82F0-E1964D1EC5FD}">
      <dgm:prSet/>
      <dgm:spPr/>
      <dgm:t>
        <a:bodyPr/>
        <a:lstStyle/>
        <a:p>
          <a:pPr>
            <a:lnSpc>
              <a:spcPct val="100000"/>
            </a:lnSpc>
          </a:pPr>
          <a:r>
            <a:rPr lang="en-CA">
              <a:hlinkClick xmlns:r="http://schemas.openxmlformats.org/officeDocument/2006/relationships" r:id="rId2"/>
            </a:rPr>
            <a:t>Ilir Gusija | LinkedIn</a:t>
          </a:r>
          <a:endParaRPr lang="en-US"/>
        </a:p>
      </dgm:t>
    </dgm:pt>
    <dgm:pt modelId="{E5466CC2-1832-4DD0-BA94-3812EB315A30}" type="parTrans" cxnId="{BD2BEED8-7A4F-4B45-BCB5-1D444B42EFA1}">
      <dgm:prSet/>
      <dgm:spPr/>
      <dgm:t>
        <a:bodyPr/>
        <a:lstStyle/>
        <a:p>
          <a:endParaRPr lang="en-US"/>
        </a:p>
      </dgm:t>
    </dgm:pt>
    <dgm:pt modelId="{C2E2D2D6-7329-4F65-A1FC-F4EC944F06F5}" type="sibTrans" cxnId="{BD2BEED8-7A4F-4B45-BCB5-1D444B42EFA1}">
      <dgm:prSet/>
      <dgm:spPr/>
      <dgm:t>
        <a:bodyPr/>
        <a:lstStyle/>
        <a:p>
          <a:endParaRPr lang="en-US"/>
        </a:p>
      </dgm:t>
    </dgm:pt>
    <dgm:pt modelId="{CBD81EB7-B492-4443-9F2F-C6F33966F8BD}" type="pres">
      <dgm:prSet presAssocID="{77A26BC5-BFAF-4934-A579-150E897F23D3}" presName="root" presStyleCnt="0">
        <dgm:presLayoutVars>
          <dgm:dir/>
          <dgm:resizeHandles val="exact"/>
        </dgm:presLayoutVars>
      </dgm:prSet>
      <dgm:spPr/>
    </dgm:pt>
    <dgm:pt modelId="{07F3A368-8166-45A0-B8F7-BC2BF48CED4C}" type="pres">
      <dgm:prSet presAssocID="{DFCB226C-BE47-434F-BC1D-521728C585D3}" presName="compNode" presStyleCnt="0"/>
      <dgm:spPr/>
    </dgm:pt>
    <dgm:pt modelId="{CEA71EBB-30E3-4DD8-999A-A7EEDEC4672D}" type="pres">
      <dgm:prSet presAssocID="{DFCB226C-BE47-434F-BC1D-521728C585D3}"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 mark"/>
        </a:ext>
      </dgm:extLst>
    </dgm:pt>
    <dgm:pt modelId="{09E72774-AFCB-4AC2-8758-4ABF07A122E0}" type="pres">
      <dgm:prSet presAssocID="{DFCB226C-BE47-434F-BC1D-521728C585D3}" presName="iconSpace" presStyleCnt="0"/>
      <dgm:spPr/>
    </dgm:pt>
    <dgm:pt modelId="{9A306A32-A51A-467E-A35A-A19FE0D9B815}" type="pres">
      <dgm:prSet presAssocID="{DFCB226C-BE47-434F-BC1D-521728C585D3}" presName="parTx" presStyleLbl="revTx" presStyleIdx="0" presStyleCnt="4">
        <dgm:presLayoutVars>
          <dgm:chMax val="0"/>
          <dgm:chPref val="0"/>
        </dgm:presLayoutVars>
      </dgm:prSet>
      <dgm:spPr/>
    </dgm:pt>
    <dgm:pt modelId="{8C615BB7-087E-4917-B4EE-7ED647CCD26C}" type="pres">
      <dgm:prSet presAssocID="{DFCB226C-BE47-434F-BC1D-521728C585D3}" presName="txSpace" presStyleCnt="0"/>
      <dgm:spPr/>
    </dgm:pt>
    <dgm:pt modelId="{7625196C-CFDE-4181-8116-450EA25EB0C9}" type="pres">
      <dgm:prSet presAssocID="{DFCB226C-BE47-434F-BC1D-521728C585D3}" presName="desTx" presStyleLbl="revTx" presStyleIdx="1" presStyleCnt="4">
        <dgm:presLayoutVars/>
      </dgm:prSet>
      <dgm:spPr/>
    </dgm:pt>
    <dgm:pt modelId="{F7C4184E-45C3-4DB6-AFCD-DC484840A87C}" type="pres">
      <dgm:prSet presAssocID="{F23F8DBE-1BB6-47EA-936B-A0249A7AD7D5}" presName="sibTrans" presStyleCnt="0"/>
      <dgm:spPr/>
    </dgm:pt>
    <dgm:pt modelId="{424778C8-9DAF-40F2-8893-01C789E40467}" type="pres">
      <dgm:prSet presAssocID="{E17446B6-7754-43F1-AA0B-310A010ACC37}" presName="compNode" presStyleCnt="0"/>
      <dgm:spPr/>
    </dgm:pt>
    <dgm:pt modelId="{1DC62D92-559E-472B-8D32-7FC81EBE8C63}" type="pres">
      <dgm:prSet presAssocID="{E17446B6-7754-43F1-AA0B-310A010ACC37}"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9EB1BE41-F8D8-4AB2-B1D3-CCA3299CB6CB}" type="pres">
      <dgm:prSet presAssocID="{E17446B6-7754-43F1-AA0B-310A010ACC37}" presName="iconSpace" presStyleCnt="0"/>
      <dgm:spPr/>
    </dgm:pt>
    <dgm:pt modelId="{7F1237FA-DBDF-479B-BA1E-F39A3C8562EE}" type="pres">
      <dgm:prSet presAssocID="{E17446B6-7754-43F1-AA0B-310A010ACC37}" presName="parTx" presStyleLbl="revTx" presStyleIdx="2" presStyleCnt="4">
        <dgm:presLayoutVars>
          <dgm:chMax val="0"/>
          <dgm:chPref val="0"/>
        </dgm:presLayoutVars>
      </dgm:prSet>
      <dgm:spPr/>
    </dgm:pt>
    <dgm:pt modelId="{6EC32FF4-D199-43F5-A107-DA1705FD4E27}" type="pres">
      <dgm:prSet presAssocID="{E17446B6-7754-43F1-AA0B-310A010ACC37}" presName="txSpace" presStyleCnt="0"/>
      <dgm:spPr/>
    </dgm:pt>
    <dgm:pt modelId="{7B212E9D-10A3-42A0-A481-EEF5A1CD0B04}" type="pres">
      <dgm:prSet presAssocID="{E17446B6-7754-43F1-AA0B-310A010ACC37}" presName="desTx" presStyleLbl="revTx" presStyleIdx="3" presStyleCnt="4">
        <dgm:presLayoutVars/>
      </dgm:prSet>
      <dgm:spPr/>
    </dgm:pt>
  </dgm:ptLst>
  <dgm:cxnLst>
    <dgm:cxn modelId="{D1C4100C-715D-446C-8993-1087B33D5524}" type="presOf" srcId="{E0F4619F-5803-4648-82F0-E1964D1EC5FD}" destId="{7B212E9D-10A3-42A0-A481-EEF5A1CD0B04}" srcOrd="0" destOrd="1" presId="urn:microsoft.com/office/officeart/2018/5/layout/CenteredIconLabelDescriptionList"/>
    <dgm:cxn modelId="{0EDBEF1E-CEBB-4687-9679-3D9BE80F95FA}" srcId="{77A26BC5-BFAF-4934-A579-150E897F23D3}" destId="{DFCB226C-BE47-434F-BC1D-521728C585D3}" srcOrd="0" destOrd="0" parTransId="{80677EEE-8F72-47FE-8B95-21FB93A77F8C}" sibTransId="{F23F8DBE-1BB6-47EA-936B-A0249A7AD7D5}"/>
    <dgm:cxn modelId="{BAEA8629-2309-456E-8ABE-40A2B456BDF5}" srcId="{E17446B6-7754-43F1-AA0B-310A010ACC37}" destId="{294B0784-21DA-4586-8A68-E46F9526C13B}" srcOrd="0" destOrd="0" parTransId="{3DE69923-BA0A-4272-8844-01EBFC8CEB6C}" sibTransId="{406D084C-644C-4DDD-A874-0BFD0C0533F7}"/>
    <dgm:cxn modelId="{5CD21849-900D-4738-ABF1-8DC1A09F12B8}" type="presOf" srcId="{294B0784-21DA-4586-8A68-E46F9526C13B}" destId="{7B212E9D-10A3-42A0-A481-EEF5A1CD0B04}" srcOrd="0" destOrd="0" presId="urn:microsoft.com/office/officeart/2018/5/layout/CenteredIconLabelDescriptionList"/>
    <dgm:cxn modelId="{147A1E91-A538-4899-B593-BF1E5BA80DFB}" type="presOf" srcId="{77A26BC5-BFAF-4934-A579-150E897F23D3}" destId="{CBD81EB7-B492-4443-9F2F-C6F33966F8BD}" srcOrd="0" destOrd="0" presId="urn:microsoft.com/office/officeart/2018/5/layout/CenteredIconLabelDescriptionList"/>
    <dgm:cxn modelId="{5BD48A91-54EF-418B-A1CC-DBAC84B8AE84}" srcId="{77A26BC5-BFAF-4934-A579-150E897F23D3}" destId="{E17446B6-7754-43F1-AA0B-310A010ACC37}" srcOrd="1" destOrd="0" parTransId="{1A380184-CC11-4A46-BBE5-6FD4C35D20E3}" sibTransId="{9E4B613F-FF64-4ACD-A60B-03BA69600685}"/>
    <dgm:cxn modelId="{B7B474BC-E768-4CAE-B922-0321589C693B}" type="presOf" srcId="{DFCB226C-BE47-434F-BC1D-521728C585D3}" destId="{9A306A32-A51A-467E-A35A-A19FE0D9B815}" srcOrd="0" destOrd="0" presId="urn:microsoft.com/office/officeart/2018/5/layout/CenteredIconLabelDescriptionList"/>
    <dgm:cxn modelId="{BD2BEED8-7A4F-4B45-BCB5-1D444B42EFA1}" srcId="{E17446B6-7754-43F1-AA0B-310A010ACC37}" destId="{E0F4619F-5803-4648-82F0-E1964D1EC5FD}" srcOrd="1" destOrd="0" parTransId="{E5466CC2-1832-4DD0-BA94-3812EB315A30}" sibTransId="{C2E2D2D6-7329-4F65-A1FC-F4EC944F06F5}"/>
    <dgm:cxn modelId="{03337EF1-C2B9-40F0-9496-3E532023770A}" type="presOf" srcId="{E17446B6-7754-43F1-AA0B-310A010ACC37}" destId="{7F1237FA-DBDF-479B-BA1E-F39A3C8562EE}" srcOrd="0" destOrd="0" presId="urn:microsoft.com/office/officeart/2018/5/layout/CenteredIconLabelDescriptionList"/>
    <dgm:cxn modelId="{D112938A-5D75-426D-AB35-AF34E2BC03FE}" type="presParOf" srcId="{CBD81EB7-B492-4443-9F2F-C6F33966F8BD}" destId="{07F3A368-8166-45A0-B8F7-BC2BF48CED4C}" srcOrd="0" destOrd="0" presId="urn:microsoft.com/office/officeart/2018/5/layout/CenteredIconLabelDescriptionList"/>
    <dgm:cxn modelId="{5F263DA6-14C9-4820-AE49-EBBA4BF4550E}" type="presParOf" srcId="{07F3A368-8166-45A0-B8F7-BC2BF48CED4C}" destId="{CEA71EBB-30E3-4DD8-999A-A7EEDEC4672D}" srcOrd="0" destOrd="0" presId="urn:microsoft.com/office/officeart/2018/5/layout/CenteredIconLabelDescriptionList"/>
    <dgm:cxn modelId="{4B22BD0E-00A3-4A70-AF9F-C31C67609A8A}" type="presParOf" srcId="{07F3A368-8166-45A0-B8F7-BC2BF48CED4C}" destId="{09E72774-AFCB-4AC2-8758-4ABF07A122E0}" srcOrd="1" destOrd="0" presId="urn:microsoft.com/office/officeart/2018/5/layout/CenteredIconLabelDescriptionList"/>
    <dgm:cxn modelId="{437AB82F-BD99-431B-AB4D-384BA8325789}" type="presParOf" srcId="{07F3A368-8166-45A0-B8F7-BC2BF48CED4C}" destId="{9A306A32-A51A-467E-A35A-A19FE0D9B815}" srcOrd="2" destOrd="0" presId="urn:microsoft.com/office/officeart/2018/5/layout/CenteredIconLabelDescriptionList"/>
    <dgm:cxn modelId="{71EE32BC-4447-492A-8666-EE0BD51C1306}" type="presParOf" srcId="{07F3A368-8166-45A0-B8F7-BC2BF48CED4C}" destId="{8C615BB7-087E-4917-B4EE-7ED647CCD26C}" srcOrd="3" destOrd="0" presId="urn:microsoft.com/office/officeart/2018/5/layout/CenteredIconLabelDescriptionList"/>
    <dgm:cxn modelId="{FF79AF5A-0695-4CBD-97D7-59F94BB0A4DD}" type="presParOf" srcId="{07F3A368-8166-45A0-B8F7-BC2BF48CED4C}" destId="{7625196C-CFDE-4181-8116-450EA25EB0C9}" srcOrd="4" destOrd="0" presId="urn:microsoft.com/office/officeart/2018/5/layout/CenteredIconLabelDescriptionList"/>
    <dgm:cxn modelId="{0A355E9F-559E-4C69-A409-BE47D6694475}" type="presParOf" srcId="{CBD81EB7-B492-4443-9F2F-C6F33966F8BD}" destId="{F7C4184E-45C3-4DB6-AFCD-DC484840A87C}" srcOrd="1" destOrd="0" presId="urn:microsoft.com/office/officeart/2018/5/layout/CenteredIconLabelDescriptionList"/>
    <dgm:cxn modelId="{51E7193C-9264-4484-9268-B4FC77FFAEE3}" type="presParOf" srcId="{CBD81EB7-B492-4443-9F2F-C6F33966F8BD}" destId="{424778C8-9DAF-40F2-8893-01C789E40467}" srcOrd="2" destOrd="0" presId="urn:microsoft.com/office/officeart/2018/5/layout/CenteredIconLabelDescriptionList"/>
    <dgm:cxn modelId="{4040393C-87A5-4ABC-AE7A-51D9F905F4A8}" type="presParOf" srcId="{424778C8-9DAF-40F2-8893-01C789E40467}" destId="{1DC62D92-559E-472B-8D32-7FC81EBE8C63}" srcOrd="0" destOrd="0" presId="urn:microsoft.com/office/officeart/2018/5/layout/CenteredIconLabelDescriptionList"/>
    <dgm:cxn modelId="{A9E3F63A-1EAD-4D5C-AAA0-4B2C4A39395D}" type="presParOf" srcId="{424778C8-9DAF-40F2-8893-01C789E40467}" destId="{9EB1BE41-F8D8-4AB2-B1D3-CCA3299CB6CB}" srcOrd="1" destOrd="0" presId="urn:microsoft.com/office/officeart/2018/5/layout/CenteredIconLabelDescriptionList"/>
    <dgm:cxn modelId="{95C09CC4-D6DE-4802-BC2A-B4D375206656}" type="presParOf" srcId="{424778C8-9DAF-40F2-8893-01C789E40467}" destId="{7F1237FA-DBDF-479B-BA1E-F39A3C8562EE}" srcOrd="2" destOrd="0" presId="urn:microsoft.com/office/officeart/2018/5/layout/CenteredIconLabelDescriptionList"/>
    <dgm:cxn modelId="{B0499D51-8C79-43D8-B502-447DCEDB0DDA}" type="presParOf" srcId="{424778C8-9DAF-40F2-8893-01C789E40467}" destId="{6EC32FF4-D199-43F5-A107-DA1705FD4E27}" srcOrd="3" destOrd="0" presId="urn:microsoft.com/office/officeart/2018/5/layout/CenteredIconLabelDescriptionList"/>
    <dgm:cxn modelId="{91525C87-B79E-4B57-8F4B-D70466397431}" type="presParOf" srcId="{424778C8-9DAF-40F2-8893-01C789E40467}" destId="{7B212E9D-10A3-42A0-A481-EEF5A1CD0B0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71EBB-30E3-4DD8-999A-A7EEDEC4672D}">
      <dsp:nvSpPr>
        <dsp:cNvPr id="0" name=""/>
        <dsp:cNvSpPr/>
      </dsp:nvSpPr>
      <dsp:spPr>
        <a:xfrm>
          <a:off x="1963800" y="72854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06A32-A51A-467E-A35A-A19FE0D9B815}">
      <dsp:nvSpPr>
        <dsp:cNvPr id="0" name=""/>
        <dsp:cNvSpPr/>
      </dsp:nvSpPr>
      <dsp:spPr>
        <a:xfrm>
          <a:off x="559800" y="236499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a:t>Any questions?</a:t>
          </a:r>
          <a:endParaRPr lang="en-US" sz="2000" kern="1200"/>
        </a:p>
      </dsp:txBody>
      <dsp:txXfrm>
        <a:off x="559800" y="2364994"/>
        <a:ext cx="4320000" cy="648000"/>
      </dsp:txXfrm>
    </dsp:sp>
    <dsp:sp modelId="{7625196C-CFDE-4181-8116-450EA25EB0C9}">
      <dsp:nvSpPr>
        <dsp:cNvPr id="0" name=""/>
        <dsp:cNvSpPr/>
      </dsp:nvSpPr>
      <dsp:spPr>
        <a:xfrm>
          <a:off x="559800" y="3070879"/>
          <a:ext cx="4320000" cy="551916"/>
        </a:xfrm>
        <a:prstGeom prst="rect">
          <a:avLst/>
        </a:prstGeom>
        <a:noFill/>
        <a:ln>
          <a:noFill/>
        </a:ln>
        <a:effectLst/>
      </dsp:spPr>
      <dsp:style>
        <a:lnRef idx="0">
          <a:scrgbClr r="0" g="0" b="0"/>
        </a:lnRef>
        <a:fillRef idx="0">
          <a:scrgbClr r="0" g="0" b="0"/>
        </a:fillRef>
        <a:effectRef idx="0">
          <a:scrgbClr r="0" g="0" b="0"/>
        </a:effectRef>
        <a:fontRef idx="minor"/>
      </dsp:style>
    </dsp:sp>
    <dsp:sp modelId="{1DC62D92-559E-472B-8D32-7FC81EBE8C63}">
      <dsp:nvSpPr>
        <dsp:cNvPr id="0" name=""/>
        <dsp:cNvSpPr/>
      </dsp:nvSpPr>
      <dsp:spPr>
        <a:xfrm>
          <a:off x="7039800" y="72854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1237FA-DBDF-479B-BA1E-F39A3C8562EE}">
      <dsp:nvSpPr>
        <dsp:cNvPr id="0" name=""/>
        <dsp:cNvSpPr/>
      </dsp:nvSpPr>
      <dsp:spPr>
        <a:xfrm>
          <a:off x="5635800" y="236499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CA" sz="2000" kern="1200"/>
            <a:t>If you have any questions after you can reach me at:</a:t>
          </a:r>
          <a:endParaRPr lang="en-US" sz="2000" kern="1200"/>
        </a:p>
      </dsp:txBody>
      <dsp:txXfrm>
        <a:off x="5635800" y="2364994"/>
        <a:ext cx="4320000" cy="648000"/>
      </dsp:txXfrm>
    </dsp:sp>
    <dsp:sp modelId="{7B212E9D-10A3-42A0-A481-EEF5A1CD0B04}">
      <dsp:nvSpPr>
        <dsp:cNvPr id="0" name=""/>
        <dsp:cNvSpPr/>
      </dsp:nvSpPr>
      <dsp:spPr>
        <a:xfrm>
          <a:off x="5635800" y="3070879"/>
          <a:ext cx="4320000" cy="55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CA" sz="1500" kern="1200">
              <a:hlinkClick xmlns:r="http://schemas.openxmlformats.org/officeDocument/2006/relationships" r:id="rId5"/>
            </a:rPr>
            <a:t>industryrelations@engsoc.queensu.ca</a:t>
          </a:r>
          <a:endParaRPr lang="en-US" sz="1500" kern="1200"/>
        </a:p>
        <a:p>
          <a:pPr marL="0" lvl="0" indent="0" algn="ctr" defTabSz="666750">
            <a:lnSpc>
              <a:spcPct val="100000"/>
            </a:lnSpc>
            <a:spcBef>
              <a:spcPct val="0"/>
            </a:spcBef>
            <a:spcAft>
              <a:spcPct val="35000"/>
            </a:spcAft>
            <a:buNone/>
          </a:pPr>
          <a:r>
            <a:rPr lang="en-CA" sz="1500" kern="1200">
              <a:hlinkClick xmlns:r="http://schemas.openxmlformats.org/officeDocument/2006/relationships" r:id="rId6"/>
            </a:rPr>
            <a:t>Ilir Gusija | LinkedIn</a:t>
          </a:r>
          <a:endParaRPr lang="en-US" sz="1500" kern="1200"/>
        </a:p>
      </dsp:txBody>
      <dsp:txXfrm>
        <a:off x="5635800" y="3070879"/>
        <a:ext cx="4320000" cy="551916"/>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5:49.9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0,'393'0,"-304"7,-9 0,345-6,-205-2,-197 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10T21:01:59.354"/>
    </inkml:context>
    <inkml:brush xml:id="br0">
      <inkml:brushProperty name="width" value="0.1" units="cm"/>
      <inkml:brushProperty name="height" value="0.1" units="cm"/>
    </inkml:brush>
  </inkml:definitions>
  <inkml:trace contextRef="#ctx0" brushRef="#br0">19482 9096 16383 0 0,'-4'0'0'0'0,"-6"0"0"0"0,-4 0 0 0 0,-5 0 0 0 0,-3 0 0 0 0,-1 0 0 0 0,-2 0 0 0 0,1 0 0 0 0,-1 0 0 0 0,0 0 0 0 0,1 0 0 0 0,0 0 0 0 0,-5 0 0 0 0,0 0 0 0 0,-4 0 0 0 0,0 0 0 0 0,1 0 0 0 0,2 0 0 0 0,3 0 0 0 0,1 0 0 0 0,1 0 0 0 0,1 0 0 0 0,1 0 0 0 0,-1 0 0 0 0,1 0 0 0 0,-1 0 0 0 0,1 0 0 0 0,-1 0 0 0 0,1 0 0 0 0,-1 0 0 0 0,0 0 0 0 0,0 0 0 0 0,0 0 0 0 0,1 0 0 0 0,-1 0 0 0 0,0 0 0 0 0,0 0 0 0 0,0 0 0 0 0,1 0 0 0 0,-1 0 0 0 0,0 0 0 0 0,0 0 0 0 0,1 0 0 0 0,-1 0 0 0 0,0 0 0 0 0,0 0 0 0 0,0 0 0 0 0,1 0 0 0 0,-1 0 0 0 0,0 0 0 0 0,0 0 0 0 0,1 0 0 0 0,-1 0 0 0 0,0 0 0 0 0,0 0 0 0 0,0 0 0 0 0,1 0 0 0 0,-1 0 0 0 0,0 0 0 0 0,0 0 0 0 0,0 0 0 0 0,1 0 0 0 0,-1 0 0 0 0,0 0 0 0 0,0 0 0 0 0,1 0 0 0 0,-1 0 0 0 0,4 0-16383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10T21:02:03.767"/>
    </inkml:context>
    <inkml:brush xml:id="br0">
      <inkml:brushProperty name="width" value="0.1" units="cm"/>
      <inkml:brushProperty name="height" value="0.1" units="cm"/>
    </inkml:brush>
  </inkml:definitions>
  <inkml:trace contextRef="#ctx0" brushRef="#br0">19460 9160 16383 0 0,'-8'0'0'0'0,"-10"0"0"0"0,-12 0 0 0 0,-3 0 0 0 0,-1 0 0 0 0,2 0 0 0 0,2 0 0 0 0,2 0 0 0 0,2 0 0 0 0,1 0 0 0 0,1 0 0 0 0,0 0 0 0 0,1 0 0 0 0,-1 0 0 0 0,1 0 0 0 0,-1 0 0 0 0,1 0 0 0 0,-1 0 0 0 0,0 0 0 0 0,1 0 0 0 0,-1 0 0 0 0,0 0 0 0 0,0 0 0 0 0,0 0 0 0 0,1 0 0 0 0,-1 0 0 0 0,0 0 0 0 0,0 0 0 0 0,1 0 0 0 0,-1 0 0 0 0,0 0 0 0 0,0 0 0 0 0,0 0 0 0 0,1 0 0 0 0,-1 0 0 0 0,0 0 0 0 0,0 0 0 0 0,1 0 0 0 0,-1 0 0 0 0,-4 0 0 0 0,-1 0 0 0 0,0 0 0 0 0,1 0 0 0 0,1 0 0 0 0,2 0 0 0 0,0 0 0 0 0,1 0 0 0 0,0 0 0 0 0,0 0 0 0 0,1 0 0 0 0,-1 0 0 0 0,1 0 0 0 0,-1 0 0 0 0,0 0 0 0 0,0 0 0 0 0,1 0 0 0 0,-1 0 0 0 0,0 0 0 0 0,0 0 0 0 0,1 0 0 0 0,-1 0 0 0 0,0 0 0 0 0,0 0 0 0 0,0 0 0 0 0,1 0 0 0 0,3 0-16383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10T21:02:11.506"/>
    </inkml:context>
    <inkml:brush xml:id="br0">
      <inkml:brushProperty name="width" value="0.1" units="cm"/>
      <inkml:brushProperty name="height" value="0.1" units="cm"/>
    </inkml:brush>
  </inkml:definitions>
  <inkml:trace contextRef="#ctx0" brushRef="#br0">22879 8864 16383 0 0,'-8'0'0'0'0,"-7"0"0"0"0,-4 0 0 0 0,-4 0 0 0 0,-2 0 0 0 0,0 0 0 0 0,-1 0 0 0 0,1 0 0 0 0,0 0 0 0 0,1 0 0 0 0,0 0 0 0 0,0 0 0 0 0,0 0 0 0 0,0 0 0 0 0,1 0 0 0 0,-1 0 0 0 0,0 0 0 0 0,0 0 0 0 0,1 0 0 0 0,-1 0 0 0 0,-4 0 0 0 0,-1 0 0 0 0,0 0 0 0 0,1 0 0 0 0,1 0 0 0 0,2 0 0 0 0,0 0 0 0 0,1 0 0 0 0,0 0 0 0 0,-4 0 0 0 0,-1 0 0 0 0,1 0 0 0 0,0 0 0 0 0,1 0 0 0 0,2 0 0 0 0,0 0 0 0 0,1 0 0 0 0,0 0 0 0 0,1 0 0 0 0,-1 0 0 0 0,0 0 0 0 0,1 0 0 0 0,-1 0 0 0 0,-4 0 0 0 0,-1 0 0 0 0,0 0 0 0 0,-3 0 0 0 0,-4 0 0 0 0,0 0 0 0 0,2 0 0 0 0,3 0 0 0 0,2 0 0 0 0,3 0 0 0 0,1 0 0 0 0,1 0 0 0 0,1 0 0 0 0,-1 0 0 0 0,1 0 0 0 0,0 0 0 0 0,7 0 0 0 0,12 0 0 0 0,9 0 0 0 0,9 0 0 0 0,5 0 0 0 0,4 0 0 0 0,2 0 0 0 0,1 0 0 0 0,0 0 0 0 0,0 0 0 0 0,-1 0 0 0 0,-1 0 0 0 0,0 0 0 0 0,0 0 0 0 0,0 0 0 0 0,0 0 0 0 0,-4 0-16383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10T21:02:20.449"/>
    </inkml:context>
    <inkml:brush xml:id="br0">
      <inkml:brushProperty name="width" value="0.1" units="cm"/>
      <inkml:brushProperty name="height" value="0.1" units="cm"/>
    </inkml:brush>
  </inkml:definitions>
  <inkml:trace contextRef="#ctx0" brushRef="#br0">22879 8927 16383 0 0,'-4'0'0'0'0,"-5"0"0"0"0,-6 0 0 0 0,-3 0 0 0 0,-4 0 0 0 0,-2 0 0 0 0,0 0 0 0 0,-1 0 0 0 0,0 0 0 0 0,1 0 0 0 0,-1 0 0 0 0,1 0 0 0 0,0 0 0 0 0,-4 0 0 0 0,-1 0 0 0 0,0 0 0 0 0,1 0 0 0 0,2 0 0 0 0,0 0 0 0 0,1 0 0 0 0,1 0 0 0 0,0 0 0 0 0,1 0 0 0 0,-1 0 0 0 0,1 0 0 0 0,-1 0 0 0 0,0 0 0 0 0,1 0 0 0 0,-1 0 0 0 0,0 0 0 0 0,0 0 0 0 0,1 0 0 0 0,-1 0 0 0 0,0 0 0 0 0,0 0 0 0 0,0 0 0 0 0,1 0 0 0 0,-1 0 0 0 0,0 0 0 0 0,0 0 0 0 0,1 0 0 0 0,-1 0 0 0 0,0 0 0 0 0,0 0 0 0 0,0 0 0 0 0,1 0 0 0 0,-1 0 0 0 0,0 0 0 0 0,0 0 0 0 0,0 0 0 0 0,1 0 0 0 0,-1 0 0 0 0,0 0 0 0 0,0 0 0 0 0,1 0 0 0 0,-1 0 0 0 0,4 0-16383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10T21:02:20.450"/>
    </inkml:context>
    <inkml:brush xml:id="br0">
      <inkml:brushProperty name="width" value="0.1" units="cm"/>
      <inkml:brushProperty name="height" value="0.1" units="cm"/>
    </inkml:brush>
  </inkml:definitions>
  <inkml:trace contextRef="#ctx0" brushRef="#br0">33401 6895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5:56.8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18,'1461'0,"-1455"0,-3 0,0 1,0-1,0 0,-1-1,1 1,0 0,0-1,-1 1,1-1,0 0,-1 0,1 0,-1 0,4-3,2-4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6:00.9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1 208,'1663'0,"-1646"-1,29-5,10 0,-22 5,79-6,-65 0,36-4,-70 10,0-2,20-5,-18 3,25-2,79 4,-83 4,63-7,-30-1,120 5,-106 3,1304-1,-1374-1,-1 0,0-1,21-7,19-2,-15 9,46 1,-49 2,59-6,-21-2,118 5,-98 3,5-1,-96 0,0 0,0-1,0 1,0 0,0-1,0 0,0 1,0-1,0 0,0 0,0 0,0 0,-1-1,1 1,0 0,-1-1,1 1,-1-1,1 1,-1-1,1-2,0 0,1 0,-2-1,1 1,0-1,-1 1,0-1,0 0,0-5,1-10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6:03.5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0,'2701'0,"-2687"1,-1 1,0 0,22 6,17 3,-2-2,-37-6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6:07.2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1,'64'-1,"71"2,-70 7,-23-3,61 8,-50-1,-39-7,1-2,24 4,43-6,-74-1,12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6:45.59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6:47.281"/>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1,'1030'0,"-1008"0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6:53.005"/>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95,'1268'0,"-1248"-1,27-5,11-1,239 6,-153 2,-83 0,66-2,-68-5,7 0,-50 5,-1-1,28-8,-27 6,1 0,19-1,49 5,-4-1,-69 0,-1-1,0-1,1 0,16-7,-14 5,1 1,16-4,2 5,-1 0,52 5,-24-1,821 0,-444-2,-419 2,0 1,0 1,0 0,0 1,-1 1,27 11,-9 0,-26-11,-1-1,1 0,0-1,18 5,21-4,-36-3,0 0,0 0,-1 1,16 4,-12-1,0-1,0-1,1-1,19 1,65-3,-41-2,1273 2,-670 0,-660 0,3 0,0 0,1 0,-1-1,11-2,-15 3,0 0,0-1,0 1,0-1,0 1,0-1,0 1,0-1,0 1,-1-1,1 0,0 0,0 1,0-1,-1 0,1 0,0 0,-1 0,1 0,-1 0,1 0,-1 0,0 0,1 0,-1 0,0 0,0 0,0 0,0 0,0-3,-2-10,-3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16:17:00.87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97,'2652'0,"-2558"-7,1 1,-84 6,5 0,-1 0,1-1,0-1,22-5,-15 2,0 1,0 1,42-1,-35 3,-17 0,0-1,0 0,12-5,-10 3,27-4,11 6,-38 2,0 0,0-1,-1-1,23-5,-17 2,0 0,0 2,33-2,63 6,-47 0,-11 0,74-2,-114-1,-5-1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F8DAB-23F0-4A67-85AD-9711B87E76C1}" type="datetimeFigureOut">
              <a:rPr lang="en-CA" smtClean="0"/>
              <a:t>18-Nov-21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963CC-F84B-42C2-B8E2-645F43DE635B}" type="slidenum">
              <a:rPr lang="en-CA" smtClean="0"/>
              <a:t>‹#›</a:t>
            </a:fld>
            <a:endParaRPr lang="en-CA"/>
          </a:p>
        </p:txBody>
      </p:sp>
    </p:spTree>
    <p:extLst>
      <p:ext uri="{BB962C8B-B14F-4D97-AF65-F5344CB8AC3E}">
        <p14:creationId xmlns:p14="http://schemas.microsoft.com/office/powerpoint/2010/main" val="359389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IS ALL OUR OPINION. DO NOT TREAT WHAT WE SAY AS COMPLETE FACT BUT USE IT TO SUPPLEMENT YOUR RESUME WRITING EXPERIENCE. IF YOU DISAGREE WITH ANYTHING WE SAY LET US KNOW ON OUR FEEDBACK FORM AT THE END OF THE PRESENTATION!</a:t>
            </a:r>
          </a:p>
        </p:txBody>
      </p:sp>
      <p:sp>
        <p:nvSpPr>
          <p:cNvPr id="4" name="Slide Number Placeholder 3"/>
          <p:cNvSpPr>
            <a:spLocks noGrp="1"/>
          </p:cNvSpPr>
          <p:nvPr>
            <p:ph type="sldNum" sz="quarter" idx="5"/>
          </p:nvPr>
        </p:nvSpPr>
        <p:spPr/>
        <p:txBody>
          <a:bodyPr/>
          <a:lstStyle/>
          <a:p>
            <a:fld id="{BB9963CC-F84B-42C2-B8E2-645F43DE635B}" type="slidenum">
              <a:rPr lang="en-CA" smtClean="0"/>
              <a:t>4</a:t>
            </a:fld>
            <a:endParaRPr lang="en-CA"/>
          </a:p>
        </p:txBody>
      </p:sp>
    </p:spTree>
    <p:extLst>
      <p:ext uri="{BB962C8B-B14F-4D97-AF65-F5344CB8AC3E}">
        <p14:creationId xmlns:p14="http://schemas.microsoft.com/office/powerpoint/2010/main" val="83267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Name:</a:t>
            </a:r>
          </a:p>
          <a:p>
            <a:pPr marL="171450" indent="-171450">
              <a:buFont typeface="Arial" panose="020B0604020202020204" pitchFamily="34" charset="0"/>
              <a:buChar char="•"/>
            </a:pPr>
            <a:r>
              <a:rPr lang="en-CA"/>
              <a:t>Since this is not a legal document you do not need to include legal name</a:t>
            </a:r>
          </a:p>
          <a:p>
            <a:pPr marL="0" indent="0">
              <a:buFont typeface="Arial" panose="020B0604020202020204" pitchFamily="34" charset="0"/>
              <a:buNone/>
            </a:pPr>
            <a:r>
              <a:rPr lang="en-CA"/>
              <a:t>Email:</a:t>
            </a:r>
          </a:p>
          <a:p>
            <a:pPr marL="171450" indent="-171450">
              <a:buFont typeface="Arial" panose="020B0604020202020204" pitchFamily="34" charset="0"/>
              <a:buChar char="•"/>
            </a:pPr>
            <a:r>
              <a:rPr lang="en-CA"/>
              <a:t>School email can be changed on solus https://netid.queensu.ca/selfservice/login/auth </a:t>
            </a:r>
          </a:p>
          <a:p>
            <a:pPr marL="0" indent="0">
              <a:buFont typeface="Arial" panose="020B0604020202020204" pitchFamily="34" charset="0"/>
              <a:buNone/>
            </a:pPr>
            <a:r>
              <a:rPr lang="en-CA"/>
              <a:t>Additional resources</a:t>
            </a:r>
          </a:p>
          <a:p>
            <a:pPr marL="171450" indent="-171450">
              <a:buFont typeface="Arial" panose="020B0604020202020204" pitchFamily="34" charset="0"/>
              <a:buChar char="•"/>
            </a:pPr>
            <a:r>
              <a:rPr lang="en-CA" err="1"/>
              <a:t>Github</a:t>
            </a:r>
            <a:endParaRPr lang="en-CA"/>
          </a:p>
          <a:p>
            <a:pPr marL="171450" indent="-171450">
              <a:buFont typeface="Arial" panose="020B0604020202020204" pitchFamily="34" charset="0"/>
              <a:buChar char="•"/>
            </a:pPr>
            <a:r>
              <a:rPr lang="en-CA"/>
              <a:t>Website</a:t>
            </a:r>
          </a:p>
          <a:p>
            <a:r>
              <a:rPr lang="en-CA">
                <a:cs typeface="Calibri"/>
              </a:rPr>
              <a:t>The first part of your resume is going to always be your contact information. This can be formatted a number of different way but essentially it should include your name, phone number, email, and then any other resources you may have such as linkedin or GitHub</a:t>
            </a:r>
          </a:p>
        </p:txBody>
      </p:sp>
      <p:sp>
        <p:nvSpPr>
          <p:cNvPr id="4" name="Slide Number Placeholder 3"/>
          <p:cNvSpPr>
            <a:spLocks noGrp="1"/>
          </p:cNvSpPr>
          <p:nvPr>
            <p:ph type="sldNum" sz="quarter" idx="5"/>
          </p:nvPr>
        </p:nvSpPr>
        <p:spPr/>
        <p:txBody>
          <a:bodyPr/>
          <a:lstStyle/>
          <a:p>
            <a:fld id="{BB9963CC-F84B-42C2-B8E2-645F43DE635B}" type="slidenum">
              <a:rPr lang="en-CA" smtClean="0"/>
              <a:t>6</a:t>
            </a:fld>
            <a:endParaRPr lang="en-CA"/>
          </a:p>
        </p:txBody>
      </p:sp>
    </p:spTree>
    <p:extLst>
      <p:ext uri="{BB962C8B-B14F-4D97-AF65-F5344CB8AC3E}">
        <p14:creationId xmlns:p14="http://schemas.microsoft.com/office/powerpoint/2010/main" val="322501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Profile</a:t>
            </a:r>
          </a:p>
          <a:p>
            <a:pPr marL="171450" indent="-171450">
              <a:buFont typeface="Arial" panose="020B0604020202020204" pitchFamily="34" charset="0"/>
              <a:buChar char="•"/>
            </a:pPr>
            <a:r>
              <a:rPr lang="en-CA"/>
              <a:t>Statement that introduces you and summarizes you as a candidate in 2-3 sentences.</a:t>
            </a:r>
          </a:p>
          <a:p>
            <a:pPr marL="0" indent="0">
              <a:buFont typeface="Arial" panose="020B0604020202020204" pitchFamily="34" charset="0"/>
              <a:buNone/>
            </a:pPr>
            <a:r>
              <a:rPr lang="en-CA"/>
              <a:t>Summary</a:t>
            </a:r>
          </a:p>
          <a:p>
            <a:pPr marL="171450" indent="-171450">
              <a:buFont typeface="Arial" panose="020B0604020202020204" pitchFamily="34" charset="0"/>
              <a:buChar char="•"/>
            </a:pPr>
            <a:r>
              <a:rPr lang="en-CA"/>
              <a:t>Similar to profile</a:t>
            </a:r>
          </a:p>
          <a:p>
            <a:pPr marL="171450" indent="-171450">
              <a:buFont typeface="Arial" panose="020B0604020202020204" pitchFamily="34" charset="0"/>
              <a:buChar char="•"/>
            </a:pPr>
            <a:r>
              <a:rPr lang="en-CA"/>
              <a:t>Takes key points from resume and puts them at the top</a:t>
            </a:r>
          </a:p>
          <a:p>
            <a:pPr marL="0" indent="0">
              <a:buFont typeface="Arial" panose="020B0604020202020204" pitchFamily="34" charset="0"/>
              <a:buNone/>
            </a:pPr>
            <a:r>
              <a:rPr lang="en-CA"/>
              <a:t>Objective</a:t>
            </a:r>
          </a:p>
          <a:p>
            <a:pPr marL="171450" indent="-171450">
              <a:buFont typeface="Arial" panose="020B0604020202020204" pitchFamily="34" charset="0"/>
              <a:buChar char="•"/>
            </a:pPr>
            <a:r>
              <a:rPr lang="en-CA"/>
              <a:t>This is somewhat similar to a profile</a:t>
            </a:r>
          </a:p>
          <a:p>
            <a:pPr marL="171450" indent="-171450">
              <a:buFont typeface="Arial" panose="020B0604020202020204" pitchFamily="34" charset="0"/>
              <a:buChar char="•"/>
            </a:pPr>
            <a:r>
              <a:rPr lang="en-CA"/>
              <a:t>Lets employer know what you’re looking for exactly in a position</a:t>
            </a:r>
          </a:p>
          <a:p>
            <a:r>
              <a:rPr lang="en-CA">
                <a:cs typeface="Calibri"/>
              </a:rPr>
              <a:t>The next part of the resume if you choose to include it is the introduction. This is where you can summarize some of the key points that make you a good candidate for the position. It can consist of a summary, profile, and or objective. It is usually redundant to include both a summary and an objective as they are essentially the same thing. With the summary, it is a good idea to highlight your most </a:t>
            </a:r>
            <a:r>
              <a:rPr lang="en-CA" err="1">
                <a:cs typeface="Calibri"/>
              </a:rPr>
              <a:t>relevent</a:t>
            </a:r>
            <a:r>
              <a:rPr lang="en-CA">
                <a:cs typeface="Calibri"/>
              </a:rPr>
              <a:t> qualities with one bullet point in the order that they will appear in the rest of the resume. With a profile or objective, try to describe yourself in a couple sentences using what are called impactful words. These will be described further later in the workshop. One last thing to note is that out of all the sections this one in my opinion is the least important. So if you are short on space it is likely ok to </a:t>
            </a:r>
            <a:r>
              <a:rPr lang="en-CA" err="1">
                <a:cs typeface="Calibri"/>
              </a:rPr>
              <a:t>omitt</a:t>
            </a:r>
            <a:r>
              <a:rPr lang="en-CA">
                <a:cs typeface="Calibri"/>
              </a:rPr>
              <a:t> it.</a:t>
            </a:r>
          </a:p>
        </p:txBody>
      </p:sp>
      <p:sp>
        <p:nvSpPr>
          <p:cNvPr id="4" name="Slide Number Placeholder 3"/>
          <p:cNvSpPr>
            <a:spLocks noGrp="1"/>
          </p:cNvSpPr>
          <p:nvPr>
            <p:ph type="sldNum" sz="quarter" idx="5"/>
          </p:nvPr>
        </p:nvSpPr>
        <p:spPr/>
        <p:txBody>
          <a:bodyPr/>
          <a:lstStyle/>
          <a:p>
            <a:fld id="{BB9963CC-F84B-42C2-B8E2-645F43DE635B}" type="slidenum">
              <a:rPr lang="en-CA" smtClean="0"/>
              <a:t>7</a:t>
            </a:fld>
            <a:endParaRPr lang="en-CA"/>
          </a:p>
        </p:txBody>
      </p:sp>
    </p:spTree>
    <p:extLst>
      <p:ext uri="{BB962C8B-B14F-4D97-AF65-F5344CB8AC3E}">
        <p14:creationId xmlns:p14="http://schemas.microsoft.com/office/powerpoint/2010/main" val="958502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t>If GPA is above 3.7 include it, if not you probably shouldn’t</a:t>
            </a:r>
          </a:p>
          <a:p>
            <a:pPr marL="171450" indent="-171450">
              <a:buFont typeface="Arial" panose="020B0604020202020204" pitchFamily="34" charset="0"/>
              <a:buChar char="•"/>
            </a:pPr>
            <a:r>
              <a:rPr lang="en-CA"/>
              <a:t>Describe non-obvious course titles</a:t>
            </a:r>
          </a:p>
          <a:p>
            <a:pPr marL="171450" indent="-171450">
              <a:buFont typeface="Arial" panose="020B0604020202020204" pitchFamily="34" charset="0"/>
              <a:buChar char="•"/>
            </a:pPr>
            <a:r>
              <a:rPr lang="en-CA"/>
              <a:t>Only include high school if in first year</a:t>
            </a:r>
          </a:p>
          <a:p>
            <a:pPr marL="171450" indent="-17145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BB9963CC-F84B-42C2-B8E2-645F43DE635B}" type="slidenum">
              <a:rPr lang="en-CA" smtClean="0"/>
              <a:t>8</a:t>
            </a:fld>
            <a:endParaRPr lang="en-CA"/>
          </a:p>
        </p:txBody>
      </p:sp>
    </p:spTree>
    <p:extLst>
      <p:ext uri="{BB962C8B-B14F-4D97-AF65-F5344CB8AC3E}">
        <p14:creationId xmlns:p14="http://schemas.microsoft.com/office/powerpoint/2010/main" val="382433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t>If GPA is above 3.7 include it, if not you probably shouldn’t</a:t>
            </a:r>
          </a:p>
          <a:p>
            <a:pPr marL="171450" indent="-171450">
              <a:buFont typeface="Arial" panose="020B0604020202020204" pitchFamily="34" charset="0"/>
              <a:buChar char="•"/>
            </a:pPr>
            <a:r>
              <a:rPr lang="en-CA"/>
              <a:t>Describe non-obvious course titles</a:t>
            </a:r>
          </a:p>
          <a:p>
            <a:pPr marL="171450" indent="-171450">
              <a:buFont typeface="Arial" panose="020B0604020202020204" pitchFamily="34" charset="0"/>
              <a:buChar char="•"/>
            </a:pPr>
            <a:r>
              <a:rPr lang="en-CA"/>
              <a:t>Only include high school if in first year</a:t>
            </a:r>
          </a:p>
          <a:p>
            <a:pPr marL="171450" indent="-17145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BB9963CC-F84B-42C2-B8E2-645F43DE635B}" type="slidenum">
              <a:rPr lang="en-CA" smtClean="0"/>
              <a:t>9</a:t>
            </a:fld>
            <a:endParaRPr lang="en-CA"/>
          </a:p>
        </p:txBody>
      </p:sp>
    </p:spTree>
    <p:extLst>
      <p:ext uri="{BB962C8B-B14F-4D97-AF65-F5344CB8AC3E}">
        <p14:creationId xmlns:p14="http://schemas.microsoft.com/office/powerpoint/2010/main" val="169635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r>
              <a:rPr lang="en-CA"/>
              <a:t>Grammar/Spelling:</a:t>
            </a:r>
          </a:p>
          <a:p>
            <a:pPr marL="171450" indent="-171450">
              <a:buFont typeface="Arial" panose="020B0604020202020204" pitchFamily="34" charset="0"/>
              <a:buChar char="•"/>
            </a:pPr>
            <a:r>
              <a:rPr lang="en-CA"/>
              <a:t>Common mistake is not using apostrophe in Bachelor’s degree</a:t>
            </a:r>
          </a:p>
          <a:p>
            <a:pPr marL="171450" indent="-171450">
              <a:buFont typeface="Arial" panose="020B0604020202020204" pitchFamily="34" charset="0"/>
              <a:buChar char="•"/>
            </a:pPr>
            <a:endParaRPr lang="en-CA"/>
          </a:p>
          <a:p>
            <a:pPr marL="0" indent="0">
              <a:buFont typeface="Arial" panose="020B0604020202020204" pitchFamily="34" charset="0"/>
              <a:buNone/>
            </a:pPr>
            <a:r>
              <a:rPr lang="en-CA"/>
              <a:t>Outcome</a:t>
            </a:r>
          </a:p>
          <a:p>
            <a:pPr marL="171450" indent="-171450">
              <a:buFont typeface="Arial" panose="020B0604020202020204" pitchFamily="34" charset="0"/>
              <a:buChar char="•"/>
            </a:pPr>
            <a:r>
              <a:rPr lang="en-CA"/>
              <a:t>Adding achievements to your experiences are what employers look for</a:t>
            </a:r>
          </a:p>
          <a:p>
            <a:pPr marL="171450" indent="-171450">
              <a:buFont typeface="Arial" panose="020B0604020202020204" pitchFamily="34" charset="0"/>
              <a:buChar char="•"/>
            </a:pPr>
            <a:r>
              <a:rPr lang="en-CA"/>
              <a:t>The bare minimum is performing tasks on the job; what you achieve is what sets you apart</a:t>
            </a:r>
          </a:p>
          <a:p>
            <a:pPr marL="171450" indent="-171450">
              <a:buFont typeface="Arial" panose="020B0604020202020204" pitchFamily="34" charset="0"/>
              <a:buChar char="•"/>
            </a:pPr>
            <a:r>
              <a:rPr lang="en-CA"/>
              <a:t>Quantifying experiences is the number 1 biggest difference maker I’ve seen online in people’s job searches</a:t>
            </a:r>
          </a:p>
        </p:txBody>
      </p:sp>
      <p:sp>
        <p:nvSpPr>
          <p:cNvPr id="4" name="Slide Number Placeholder 3"/>
          <p:cNvSpPr>
            <a:spLocks noGrp="1"/>
          </p:cNvSpPr>
          <p:nvPr>
            <p:ph type="sldNum" sz="quarter" idx="5"/>
          </p:nvPr>
        </p:nvSpPr>
        <p:spPr/>
        <p:txBody>
          <a:bodyPr/>
          <a:lstStyle/>
          <a:p>
            <a:fld id="{BB9963CC-F84B-42C2-B8E2-645F43DE635B}" type="slidenum">
              <a:rPr lang="en-CA" smtClean="0"/>
              <a:t>10</a:t>
            </a:fld>
            <a:endParaRPr lang="en-CA"/>
          </a:p>
        </p:txBody>
      </p:sp>
    </p:spTree>
    <p:extLst>
      <p:ext uri="{BB962C8B-B14F-4D97-AF65-F5344CB8AC3E}">
        <p14:creationId xmlns:p14="http://schemas.microsoft.com/office/powerpoint/2010/main" val="100695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r>
              <a:rPr lang="en-CA"/>
              <a:t>Grammar/Spelling:</a:t>
            </a:r>
          </a:p>
          <a:p>
            <a:pPr marL="171450" indent="-171450">
              <a:buFont typeface="Arial" panose="020B0604020202020204" pitchFamily="34" charset="0"/>
              <a:buChar char="•"/>
            </a:pPr>
            <a:r>
              <a:rPr lang="en-CA"/>
              <a:t>Common mistake is not using apostrophe in Bachelor’s degree</a:t>
            </a:r>
          </a:p>
          <a:p>
            <a:pPr marL="171450" indent="-171450">
              <a:buFont typeface="Arial" panose="020B0604020202020204" pitchFamily="34" charset="0"/>
              <a:buChar char="•"/>
            </a:pPr>
            <a:endParaRPr lang="en-CA"/>
          </a:p>
          <a:p>
            <a:pPr marL="0" indent="0">
              <a:buFont typeface="Arial" panose="020B0604020202020204" pitchFamily="34" charset="0"/>
              <a:buNone/>
            </a:pPr>
            <a:r>
              <a:rPr lang="en-CA"/>
              <a:t>Outcome</a:t>
            </a:r>
          </a:p>
          <a:p>
            <a:pPr marL="171450" indent="-171450">
              <a:buFont typeface="Arial" panose="020B0604020202020204" pitchFamily="34" charset="0"/>
              <a:buChar char="•"/>
            </a:pPr>
            <a:r>
              <a:rPr lang="en-CA"/>
              <a:t>Adding achievements to your experiences are what employers look for</a:t>
            </a:r>
          </a:p>
          <a:p>
            <a:pPr marL="171450" indent="-171450">
              <a:buFont typeface="Arial" panose="020B0604020202020204" pitchFamily="34" charset="0"/>
              <a:buChar char="•"/>
            </a:pPr>
            <a:r>
              <a:rPr lang="en-CA"/>
              <a:t>The bare minimum is performing tasks on the job; what you achieve is what sets you apart</a:t>
            </a:r>
          </a:p>
          <a:p>
            <a:pPr marL="171450" indent="-171450">
              <a:buFont typeface="Arial" panose="020B0604020202020204" pitchFamily="34" charset="0"/>
              <a:buChar char="•"/>
            </a:pPr>
            <a:r>
              <a:rPr lang="en-CA"/>
              <a:t>Quantifying experiences is the number 1 biggest difference maker I’ve seen online in people’s job searches</a:t>
            </a:r>
          </a:p>
        </p:txBody>
      </p:sp>
      <p:sp>
        <p:nvSpPr>
          <p:cNvPr id="4" name="Slide Number Placeholder 3"/>
          <p:cNvSpPr>
            <a:spLocks noGrp="1"/>
          </p:cNvSpPr>
          <p:nvPr>
            <p:ph type="sldNum" sz="quarter" idx="5"/>
          </p:nvPr>
        </p:nvSpPr>
        <p:spPr/>
        <p:txBody>
          <a:bodyPr/>
          <a:lstStyle/>
          <a:p>
            <a:fld id="{BB9963CC-F84B-42C2-B8E2-645F43DE635B}" type="slidenum">
              <a:rPr lang="en-CA" smtClean="0"/>
              <a:t>11</a:t>
            </a:fld>
            <a:endParaRPr lang="en-CA"/>
          </a:p>
        </p:txBody>
      </p:sp>
    </p:spTree>
    <p:extLst>
      <p:ext uri="{BB962C8B-B14F-4D97-AF65-F5344CB8AC3E}">
        <p14:creationId xmlns:p14="http://schemas.microsoft.com/office/powerpoint/2010/main" val="206657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1 PAGE:</a:t>
            </a:r>
          </a:p>
          <a:p>
            <a:pPr marL="171450" indent="-171450">
              <a:buFont typeface="Arial" panose="020B0604020202020204" pitchFamily="34" charset="0"/>
              <a:buChar char="•"/>
            </a:pPr>
            <a:r>
              <a:rPr lang="en-CA"/>
              <a:t>Always aim for 1 page</a:t>
            </a:r>
            <a:endParaRPr lang="en-CA">
              <a:cs typeface="Calibri"/>
            </a:endParaRPr>
          </a:p>
          <a:p>
            <a:pPr marL="171450" indent="-171450">
              <a:buFont typeface="Arial" panose="020B0604020202020204" pitchFamily="34" charset="0"/>
              <a:buChar char="•"/>
            </a:pPr>
            <a:r>
              <a:rPr lang="en-CA"/>
              <a:t>If 2 pages long, check to see if all information included is relevant</a:t>
            </a:r>
            <a:endParaRPr lang="en-CA">
              <a:cs typeface="Calibri"/>
            </a:endParaRPr>
          </a:p>
          <a:p>
            <a:pPr marL="0" indent="0">
              <a:buFont typeface="Arial" panose="020B0604020202020204" pitchFamily="34" charset="0"/>
              <a:buNone/>
            </a:pPr>
            <a:r>
              <a:rPr lang="en-CA"/>
              <a:t>Margins</a:t>
            </a:r>
            <a:endParaRPr lang="en-CA">
              <a:cs typeface="Calibri"/>
            </a:endParaRPr>
          </a:p>
          <a:p>
            <a:pPr marL="171450" indent="-171450">
              <a:buFont typeface="Arial" panose="020B0604020202020204" pitchFamily="34" charset="0"/>
              <a:buChar char="•"/>
            </a:pPr>
            <a:r>
              <a:rPr lang="en-CA"/>
              <a:t>Do not sacrifice readability just so that resume is one page</a:t>
            </a:r>
            <a:endParaRPr lang="en-CA">
              <a:cs typeface="Calibri"/>
            </a:endParaRPr>
          </a:p>
          <a:p>
            <a:pPr marL="171450" indent="-171450">
              <a:buFont typeface="Arial" panose="020B0604020202020204" pitchFamily="34" charset="0"/>
              <a:buChar char="•"/>
            </a:pPr>
            <a:r>
              <a:rPr lang="en-CA"/>
              <a:t>Keep sufficient margins between lines so that resume is easy to navigate</a:t>
            </a:r>
            <a:endParaRPr lang="en-CA">
              <a:cs typeface="Calibri"/>
            </a:endParaRPr>
          </a:p>
          <a:p>
            <a:pPr marL="0" indent="0">
              <a:buFont typeface="Arial" panose="020B0604020202020204" pitchFamily="34" charset="0"/>
              <a:buNone/>
            </a:pPr>
            <a:r>
              <a:rPr lang="en-CA"/>
              <a:t>1-liners</a:t>
            </a:r>
            <a:endParaRPr lang="en-CA">
              <a:cs typeface="Calibri"/>
            </a:endParaRPr>
          </a:p>
          <a:p>
            <a:pPr marL="171450" indent="-171450">
              <a:buFont typeface="Arial" panose="020B0604020202020204" pitchFamily="34" charset="0"/>
              <a:buChar char="•"/>
            </a:pPr>
            <a:r>
              <a:rPr lang="en-CA"/>
              <a:t>Enhances readability</a:t>
            </a:r>
            <a:endParaRPr lang="en-CA">
              <a:cs typeface="Calibri"/>
            </a:endParaRPr>
          </a:p>
          <a:p>
            <a:pPr marL="171450" indent="-171450">
              <a:buFont typeface="Arial" panose="020B0604020202020204" pitchFamily="34" charset="0"/>
              <a:buChar char="•"/>
            </a:pPr>
            <a:r>
              <a:rPr lang="en-CA"/>
              <a:t>Avoids clutter</a:t>
            </a:r>
            <a:endParaRPr lang="en-CA">
              <a:cs typeface="Calibri"/>
            </a:endParaRPr>
          </a:p>
          <a:p>
            <a:pPr marL="171450" indent="-171450">
              <a:buFont typeface="Arial" panose="020B0604020202020204" pitchFamily="34" charset="0"/>
              <a:buChar char="•"/>
            </a:pPr>
            <a:r>
              <a:rPr lang="en-CA"/>
              <a:t>Most bullet points can be described in one line anyways</a:t>
            </a:r>
            <a:endParaRPr lang="en-CA">
              <a:cs typeface="Calibri"/>
            </a:endParaRPr>
          </a:p>
          <a:p>
            <a:pPr marL="0" indent="0">
              <a:buFont typeface="Arial" panose="020B0604020202020204" pitchFamily="34" charset="0"/>
              <a:buNone/>
            </a:pPr>
            <a:r>
              <a:rPr lang="en-CA"/>
              <a:t>Relevant Headings</a:t>
            </a:r>
            <a:endParaRPr lang="en-CA">
              <a:cs typeface="Calibri"/>
            </a:endParaRPr>
          </a:p>
          <a:p>
            <a:pPr marL="171450" indent="-171450">
              <a:buFont typeface="Arial" panose="020B0604020202020204" pitchFamily="34" charset="0"/>
              <a:buChar char="•"/>
            </a:pPr>
            <a:r>
              <a:rPr lang="en-CA"/>
              <a:t>Make sure the header of your section is specific to contents</a:t>
            </a:r>
            <a:endParaRPr lang="en-CA">
              <a:cs typeface="Calibri"/>
            </a:endParaRPr>
          </a:p>
          <a:p>
            <a:pPr marL="171450" indent="-171450">
              <a:buFont typeface="Arial" panose="020B0604020202020204" pitchFamily="34" charset="0"/>
              <a:buChar char="•"/>
            </a:pPr>
            <a:r>
              <a:rPr lang="en-CA"/>
              <a:t>Do not want vague headers</a:t>
            </a:r>
            <a:endParaRPr lang="en-CA">
              <a:cs typeface="Calibri"/>
            </a:endParaRPr>
          </a:p>
          <a:p>
            <a:pPr marL="0" indent="0">
              <a:buFont typeface="Arial" panose="020B0604020202020204" pitchFamily="34" charset="0"/>
              <a:buNone/>
            </a:pPr>
            <a:r>
              <a:rPr lang="en-CA"/>
              <a:t>Order of Sections</a:t>
            </a:r>
            <a:endParaRPr lang="en-CA">
              <a:cs typeface="Calibri"/>
            </a:endParaRPr>
          </a:p>
          <a:p>
            <a:pPr marL="171450" indent="-171450">
              <a:buFont typeface="Arial" panose="020B0604020202020204" pitchFamily="34" charset="0"/>
              <a:buChar char="•"/>
            </a:pPr>
            <a:r>
              <a:rPr lang="en-CA"/>
              <a:t>Place in order of relevance</a:t>
            </a:r>
            <a:endParaRPr lang="en-CA">
              <a:cs typeface="Calibri"/>
            </a:endParaRPr>
          </a:p>
          <a:p>
            <a:r>
              <a:rPr lang="en-CA">
                <a:cs typeface="Calibri"/>
              </a:rPr>
              <a:t>For the resume's format, you should aim to be as short and concise as possible, while still including all of the information you deem necessary. Shoot to have it fit to one page, but if that isn't possible 2 is usually ok. When using bullet points to describe experiences, try to describe each of your points in one line. Ensure that headings and subheadings are clearly visible and ordered in a way that puts the most relevant section closest to the beginning. (mention how top summarizes in one line). When you have completed your resume, it's always nice to have someone check it over to see if there are any instances where you could be more clear and concise.</a:t>
            </a:r>
          </a:p>
        </p:txBody>
      </p:sp>
      <p:sp>
        <p:nvSpPr>
          <p:cNvPr id="4" name="Slide Number Placeholder 3"/>
          <p:cNvSpPr>
            <a:spLocks noGrp="1"/>
          </p:cNvSpPr>
          <p:nvPr>
            <p:ph type="sldNum" sz="quarter" idx="5"/>
          </p:nvPr>
        </p:nvSpPr>
        <p:spPr/>
        <p:txBody>
          <a:bodyPr/>
          <a:lstStyle/>
          <a:p>
            <a:fld id="{BB9963CC-F84B-42C2-B8E2-645F43DE635B}" type="slidenum">
              <a:rPr lang="en-CA" smtClean="0"/>
              <a:t>15</a:t>
            </a:fld>
            <a:endParaRPr lang="en-CA"/>
          </a:p>
        </p:txBody>
      </p:sp>
    </p:spTree>
    <p:extLst>
      <p:ext uri="{BB962C8B-B14F-4D97-AF65-F5344CB8AC3E}">
        <p14:creationId xmlns:p14="http://schemas.microsoft.com/office/powerpoint/2010/main" val="83698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 excellent resource for building a good resume is the one-on-one resume/cover letter review service put on by Queen's Career Services. This service can be accessed by appointment, where you will be put into a video call with a highly experienced Queen's student or employee who will help you with your resume or cover letter whether you are just beginning or have already finished. I will now take you through the steps of booking one of these appointments.</a:t>
            </a:r>
          </a:p>
        </p:txBody>
      </p:sp>
      <p:sp>
        <p:nvSpPr>
          <p:cNvPr id="4" name="Slide Number Placeholder 3"/>
          <p:cNvSpPr>
            <a:spLocks noGrp="1"/>
          </p:cNvSpPr>
          <p:nvPr>
            <p:ph type="sldNum" sz="quarter" idx="5"/>
          </p:nvPr>
        </p:nvSpPr>
        <p:spPr/>
        <p:txBody>
          <a:bodyPr/>
          <a:lstStyle/>
          <a:p>
            <a:fld id="{BB9963CC-F84B-42C2-B8E2-645F43DE635B}" type="slidenum">
              <a:rPr lang="en-CA" smtClean="0"/>
              <a:t>26</a:t>
            </a:fld>
            <a:endParaRPr lang="en-CA"/>
          </a:p>
        </p:txBody>
      </p:sp>
    </p:spTree>
    <p:extLst>
      <p:ext uri="{BB962C8B-B14F-4D97-AF65-F5344CB8AC3E}">
        <p14:creationId xmlns:p14="http://schemas.microsoft.com/office/powerpoint/2010/main" val="209713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F567-7B84-4F92-93C9-268841B096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AD2C82B-A967-4068-BE26-6100434FE2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B1ACD6A-5200-42B8-BA4C-21939B0F8CD6}"/>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5" name="Footer Placeholder 4">
            <a:extLst>
              <a:ext uri="{FF2B5EF4-FFF2-40B4-BE49-F238E27FC236}">
                <a16:creationId xmlns:a16="http://schemas.microsoft.com/office/drawing/2014/main" id="{145D6075-DB1E-4F52-B9F3-C54B6DE364A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467E2-92FD-43E5-8795-3ACD0C2FCC07}"/>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3235907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D85D-BDE7-4A02-B802-DECBF5ED2E2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7867E64-F92C-4DB7-A911-236F8D8770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856D982-FADE-4D6B-AF16-41259BAF43D9}"/>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5" name="Footer Placeholder 4">
            <a:extLst>
              <a:ext uri="{FF2B5EF4-FFF2-40B4-BE49-F238E27FC236}">
                <a16:creationId xmlns:a16="http://schemas.microsoft.com/office/drawing/2014/main" id="{20899C12-5C85-4DA6-A514-9BE8D693801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796F7D6-258D-4212-BD2F-D105132FF842}"/>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308851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AD467-3EA6-4DA2-8A0B-B60459E484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4CBC24E-6EA5-42CE-B1CC-4D082099C0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E27C020-C318-4D4B-AB7F-CD7B9C2A6798}"/>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5" name="Footer Placeholder 4">
            <a:extLst>
              <a:ext uri="{FF2B5EF4-FFF2-40B4-BE49-F238E27FC236}">
                <a16:creationId xmlns:a16="http://schemas.microsoft.com/office/drawing/2014/main" id="{7B87661A-78BF-4280-99B4-1E4B91EE7B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DD6AFAB-95E1-481D-9FD6-FF6A0FA0BBAA}"/>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359251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6D07-09F3-4D19-ABFE-B9191C306D4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4F278AC-594F-4DC9-A42A-00D04FB480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CF634EF-7B7F-4C85-9F8D-7EBCD32D07FA}"/>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5" name="Footer Placeholder 4">
            <a:extLst>
              <a:ext uri="{FF2B5EF4-FFF2-40B4-BE49-F238E27FC236}">
                <a16:creationId xmlns:a16="http://schemas.microsoft.com/office/drawing/2014/main" id="{3A67CA3E-4B85-4743-8780-F45EF6AB3FD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FEC0A9F-81EC-4FD5-A716-0E0229BDC6EC}"/>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113418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382D-E30B-4306-BE7E-5C08E39C60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8CE9A04-F760-45DB-901A-540383DC5E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049A95-0D55-4CC6-933A-506B2A8B362A}"/>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5" name="Footer Placeholder 4">
            <a:extLst>
              <a:ext uri="{FF2B5EF4-FFF2-40B4-BE49-F238E27FC236}">
                <a16:creationId xmlns:a16="http://schemas.microsoft.com/office/drawing/2014/main" id="{F0D05FB1-0181-4726-8285-F4F20DCEBEF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2EE0C63-5398-46DF-9F38-10D10D816F98}"/>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413498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53BF-114B-41FF-9548-BE61961C29D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7547404-3ED0-4497-901E-97BCE3CF1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AE2F272-C7D6-4B8B-9582-1AAB86CD74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F1CAF18-0338-469C-8768-448021F860C2}"/>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6" name="Footer Placeholder 5">
            <a:extLst>
              <a:ext uri="{FF2B5EF4-FFF2-40B4-BE49-F238E27FC236}">
                <a16:creationId xmlns:a16="http://schemas.microsoft.com/office/drawing/2014/main" id="{9600560A-D81A-470E-84AF-A3B52EED254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3310636-C232-416C-A6D9-A3E2637D85C3}"/>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62313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4D3F-95B2-4875-AC0E-2692463D320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450D226-30ED-4921-8969-9EB896935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FE3DF-DE83-4395-AFE3-8C117F5D9D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865AEFA-5D22-4B50-9D2B-34E127AE8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39A2F-5A2C-4CAB-A736-8A2EF5C82D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3A8573E-BD1E-480D-A18B-7899C7434450}"/>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8" name="Footer Placeholder 7">
            <a:extLst>
              <a:ext uri="{FF2B5EF4-FFF2-40B4-BE49-F238E27FC236}">
                <a16:creationId xmlns:a16="http://schemas.microsoft.com/office/drawing/2014/main" id="{253A0B6C-59A2-48BB-94C1-2F4A59AE6BE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0B10E4C-6515-4FBC-937B-9AE010194F9B}"/>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3168224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A6EC-39AF-418C-B4E8-604FCF77584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06C9983-822B-4612-824D-89630D0B34DA}"/>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4" name="Footer Placeholder 3">
            <a:extLst>
              <a:ext uri="{FF2B5EF4-FFF2-40B4-BE49-F238E27FC236}">
                <a16:creationId xmlns:a16="http://schemas.microsoft.com/office/drawing/2014/main" id="{F93A46BD-0A5E-450D-96E6-550E942B958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596CCC1-AE0B-462F-A219-939F13189FA6}"/>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1130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9FBC8-65A4-475D-B380-F0375AB0DDF0}"/>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3" name="Footer Placeholder 2">
            <a:extLst>
              <a:ext uri="{FF2B5EF4-FFF2-40B4-BE49-F238E27FC236}">
                <a16:creationId xmlns:a16="http://schemas.microsoft.com/office/drawing/2014/main" id="{A57A5DD5-28DC-4D21-B712-3E85F598C43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4702506-48FA-40C8-B3F1-B48E889D43A7}"/>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1131714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A510-AE86-4D1B-97AD-17EE59BC74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8E88B3C-43A3-4E3E-B079-1ECF04700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FEB80FA-D734-428F-AC9E-2360DAD76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09DC8-CD11-41AC-A8B3-1357B97BC572}"/>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6" name="Footer Placeholder 5">
            <a:extLst>
              <a:ext uri="{FF2B5EF4-FFF2-40B4-BE49-F238E27FC236}">
                <a16:creationId xmlns:a16="http://schemas.microsoft.com/office/drawing/2014/main" id="{4E65238E-A7D2-4452-9C30-37802E96C19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C73CB6F-B6E2-4216-9083-CC6ABF9CF033}"/>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1286118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1B90-D370-4019-9F52-69AF6848C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47F3B77-EDB7-454C-8012-1F8388951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940031B-39CE-48BE-B522-ECEA63CDA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118AE-21EB-4437-BB0D-59CE25067BA5}"/>
              </a:ext>
            </a:extLst>
          </p:cNvPr>
          <p:cNvSpPr>
            <a:spLocks noGrp="1"/>
          </p:cNvSpPr>
          <p:nvPr>
            <p:ph type="dt" sz="half" idx="10"/>
          </p:nvPr>
        </p:nvSpPr>
        <p:spPr/>
        <p:txBody>
          <a:bodyPr/>
          <a:lstStyle/>
          <a:p>
            <a:fld id="{35885E90-8FF2-4183-AEEA-1ACF00F8E508}" type="datetimeFigureOut">
              <a:rPr lang="en-CA" smtClean="0"/>
              <a:t>18-Nov-21</a:t>
            </a:fld>
            <a:endParaRPr lang="en-CA"/>
          </a:p>
        </p:txBody>
      </p:sp>
      <p:sp>
        <p:nvSpPr>
          <p:cNvPr id="6" name="Footer Placeholder 5">
            <a:extLst>
              <a:ext uri="{FF2B5EF4-FFF2-40B4-BE49-F238E27FC236}">
                <a16:creationId xmlns:a16="http://schemas.microsoft.com/office/drawing/2014/main" id="{F3780C37-9D5B-43F1-B83E-4D1ED44787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E0496F2-FF66-4884-9925-230DCCE32728}"/>
              </a:ext>
            </a:extLst>
          </p:cNvPr>
          <p:cNvSpPr>
            <a:spLocks noGrp="1"/>
          </p:cNvSpPr>
          <p:nvPr>
            <p:ph type="sldNum" sz="quarter" idx="12"/>
          </p:nvPr>
        </p:nvSpPr>
        <p:spPr/>
        <p:txBody>
          <a:bodyPr/>
          <a:lstStyle/>
          <a:p>
            <a:fld id="{ACA3E33B-6962-44BB-B094-FE679705DB3D}" type="slidenum">
              <a:rPr lang="en-CA" smtClean="0"/>
              <a:t>‹#›</a:t>
            </a:fld>
            <a:endParaRPr lang="en-CA"/>
          </a:p>
        </p:txBody>
      </p:sp>
    </p:spTree>
    <p:extLst>
      <p:ext uri="{BB962C8B-B14F-4D97-AF65-F5344CB8AC3E}">
        <p14:creationId xmlns:p14="http://schemas.microsoft.com/office/powerpoint/2010/main" val="638547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01E4D-43FE-4CD4-AB07-601F166A5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B53DFB9-227F-426F-BC9F-4C8FA563B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DEC17F-5433-4F75-B773-1670ABC36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85E90-8FF2-4183-AEEA-1ACF00F8E508}" type="datetimeFigureOut">
              <a:rPr lang="en-CA" smtClean="0"/>
              <a:t>18-Nov-21</a:t>
            </a:fld>
            <a:endParaRPr lang="en-CA"/>
          </a:p>
        </p:txBody>
      </p:sp>
      <p:sp>
        <p:nvSpPr>
          <p:cNvPr id="5" name="Footer Placeholder 4">
            <a:extLst>
              <a:ext uri="{FF2B5EF4-FFF2-40B4-BE49-F238E27FC236}">
                <a16:creationId xmlns:a16="http://schemas.microsoft.com/office/drawing/2014/main" id="{55316089-EC4B-4E0B-B3B3-54246C775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9A98C83-4812-496F-8684-75F0012BE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3E33B-6962-44BB-B094-FE679705DB3D}" type="slidenum">
              <a:rPr lang="en-CA" smtClean="0"/>
              <a:t>‹#›</a:t>
            </a:fld>
            <a:endParaRPr lang="en-CA"/>
          </a:p>
        </p:txBody>
      </p:sp>
    </p:spTree>
    <p:extLst>
      <p:ext uri="{BB962C8B-B14F-4D97-AF65-F5344CB8AC3E}">
        <p14:creationId xmlns:p14="http://schemas.microsoft.com/office/powerpoint/2010/main" val="2217297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6.xml"/><Relationship Id="rId18" Type="http://schemas.openxmlformats.org/officeDocument/2006/relationships/image" Target="../media/image21.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8.png"/><Relationship Id="rId17" Type="http://schemas.openxmlformats.org/officeDocument/2006/relationships/customXml" Target="../ink/ink8.xml"/><Relationship Id="rId2" Type="http://schemas.openxmlformats.org/officeDocument/2006/relationships/image" Target="../media/image14.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7.png"/><Relationship Id="rId19" Type="http://schemas.openxmlformats.org/officeDocument/2006/relationships/customXml" Target="../ink/ink9.xml"/><Relationship Id="rId4" Type="http://schemas.openxmlformats.org/officeDocument/2006/relationships/image" Target="../media/image140.png"/><Relationship Id="rId9" Type="http://schemas.openxmlformats.org/officeDocument/2006/relationships/customXml" Target="../ink/ink4.xml"/><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ocs.fas.harvard.edu/files/ocs/files/hes-resume-cover-letter-guide.pdf" TargetMode="Externa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jpe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hyperlink" Target="https://careers.sso.queensu.ca/home.ht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34.png"/><Relationship Id="rId7" Type="http://schemas.openxmlformats.org/officeDocument/2006/relationships/customXml" Target="../ink/ink12.xml"/><Relationship Id="rId12" Type="http://schemas.openxmlformats.org/officeDocument/2006/relationships/image" Target="../media/image230.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customXml" Target="../ink/ink11.xml"/><Relationship Id="rId11" Type="http://schemas.openxmlformats.org/officeDocument/2006/relationships/customXml" Target="../ink/ink14.xml"/><Relationship Id="rId5" Type="http://schemas.openxmlformats.org/officeDocument/2006/relationships/image" Target="../media/image200.png"/><Relationship Id="rId10" Type="http://schemas.openxmlformats.org/officeDocument/2006/relationships/image" Target="../media/image220.png"/><Relationship Id="rId4" Type="http://schemas.openxmlformats.org/officeDocument/2006/relationships/customXml" Target="../ink/ink10.xml"/><Relationship Id="rId9" Type="http://schemas.openxmlformats.org/officeDocument/2006/relationships/customXml" Target="../ink/ink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1.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28A8B-F0D6-45C2-B02B-0CEA31D6B40C}"/>
              </a:ext>
            </a:extLst>
          </p:cNvPr>
          <p:cNvSpPr>
            <a:spLocks noGrp="1"/>
          </p:cNvSpPr>
          <p:nvPr>
            <p:ph type="ctrTitle"/>
          </p:nvPr>
        </p:nvSpPr>
        <p:spPr>
          <a:xfrm>
            <a:off x="1524000" y="1293338"/>
            <a:ext cx="9144000" cy="3274592"/>
          </a:xfrm>
        </p:spPr>
        <p:txBody>
          <a:bodyPr anchor="ctr">
            <a:normAutofit/>
          </a:bodyPr>
          <a:lstStyle/>
          <a:p>
            <a:r>
              <a:rPr lang="en-CA" sz="7200" dirty="0"/>
              <a:t>Resume Review Workshop</a:t>
            </a:r>
          </a:p>
        </p:txBody>
      </p:sp>
      <p:sp>
        <p:nvSpPr>
          <p:cNvPr id="3" name="Subtitle 2">
            <a:extLst>
              <a:ext uri="{FF2B5EF4-FFF2-40B4-BE49-F238E27FC236}">
                <a16:creationId xmlns:a16="http://schemas.microsoft.com/office/drawing/2014/main" id="{1078280B-94D4-4FBF-8DE4-BA718C2B115A}"/>
              </a:ext>
            </a:extLst>
          </p:cNvPr>
          <p:cNvSpPr>
            <a:spLocks noGrp="1"/>
          </p:cNvSpPr>
          <p:nvPr>
            <p:ph type="subTitle" idx="1"/>
          </p:nvPr>
        </p:nvSpPr>
        <p:spPr>
          <a:xfrm>
            <a:off x="1524000" y="5514052"/>
            <a:ext cx="9144000" cy="651910"/>
          </a:xfrm>
        </p:spPr>
        <p:txBody>
          <a:bodyPr anchor="ctr">
            <a:normAutofit/>
          </a:bodyPr>
          <a:lstStyle/>
          <a:p>
            <a:r>
              <a:rPr lang="en-CA" dirty="0"/>
              <a:t>Ilir Gusija</a:t>
            </a:r>
          </a:p>
        </p:txBody>
      </p:sp>
      <p:cxnSp>
        <p:nvCxnSpPr>
          <p:cNvPr id="25" name="Straight Connector 2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6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3FB6-EAEE-4784-A64B-0706E31A34DC}"/>
              </a:ext>
            </a:extLst>
          </p:cNvPr>
          <p:cNvSpPr>
            <a:spLocks noGrp="1"/>
          </p:cNvSpPr>
          <p:nvPr>
            <p:ph type="title"/>
          </p:nvPr>
        </p:nvSpPr>
        <p:spPr/>
        <p:txBody>
          <a:bodyPr/>
          <a:lstStyle/>
          <a:p>
            <a:r>
              <a:rPr lang="en-CA" dirty="0"/>
              <a:t>Content</a:t>
            </a:r>
          </a:p>
        </p:txBody>
      </p:sp>
      <p:pic>
        <p:nvPicPr>
          <p:cNvPr id="5" name="Content Placeholder 4" descr="A picture containing text, yellow&#10;&#10;Description automatically generated">
            <a:extLst>
              <a:ext uri="{FF2B5EF4-FFF2-40B4-BE49-F238E27FC236}">
                <a16:creationId xmlns:a16="http://schemas.microsoft.com/office/drawing/2014/main" id="{74271970-0F8E-415B-BFD6-D3F0AFF7A4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4561" y="1436164"/>
            <a:ext cx="4351338" cy="4351338"/>
          </a:xfrm>
        </p:spPr>
      </p:pic>
    </p:spTree>
    <p:extLst>
      <p:ext uri="{BB962C8B-B14F-4D97-AF65-F5344CB8AC3E}">
        <p14:creationId xmlns:p14="http://schemas.microsoft.com/office/powerpoint/2010/main" val="2853987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3FB6-EAEE-4784-A64B-0706E31A34DC}"/>
              </a:ext>
            </a:extLst>
          </p:cNvPr>
          <p:cNvSpPr>
            <a:spLocks noGrp="1"/>
          </p:cNvSpPr>
          <p:nvPr>
            <p:ph type="title"/>
          </p:nvPr>
        </p:nvSpPr>
        <p:spPr/>
        <p:txBody>
          <a:bodyPr/>
          <a:lstStyle/>
          <a:p>
            <a:r>
              <a:rPr lang="en-CA" dirty="0"/>
              <a:t>Content</a:t>
            </a:r>
          </a:p>
        </p:txBody>
      </p:sp>
      <p:pic>
        <p:nvPicPr>
          <p:cNvPr id="5" name="Content Placeholder 4" descr="A picture containing text, yellow&#10;&#10;Description automatically generated">
            <a:extLst>
              <a:ext uri="{FF2B5EF4-FFF2-40B4-BE49-F238E27FC236}">
                <a16:creationId xmlns:a16="http://schemas.microsoft.com/office/drawing/2014/main" id="{74271970-0F8E-415B-BFD6-D3F0AFF7A4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0981" y="1690688"/>
            <a:ext cx="4351338" cy="4351338"/>
          </a:xfrm>
        </p:spPr>
      </p:pic>
      <p:sp>
        <p:nvSpPr>
          <p:cNvPr id="10" name="TextBox 9">
            <a:extLst>
              <a:ext uri="{FF2B5EF4-FFF2-40B4-BE49-F238E27FC236}">
                <a16:creationId xmlns:a16="http://schemas.microsoft.com/office/drawing/2014/main" id="{2FCFA56E-5FF0-42B6-9C29-71029EAF4A41}"/>
              </a:ext>
            </a:extLst>
          </p:cNvPr>
          <p:cNvSpPr txBox="1"/>
          <p:nvPr/>
        </p:nvSpPr>
        <p:spPr>
          <a:xfrm>
            <a:off x="6515100" y="3681691"/>
            <a:ext cx="4838700" cy="369332"/>
          </a:xfrm>
          <a:prstGeom prst="rect">
            <a:avLst/>
          </a:prstGeom>
          <a:noFill/>
        </p:spPr>
        <p:txBody>
          <a:bodyPr wrap="square" rtlCol="0" anchor="ctr">
            <a:spAutoFit/>
          </a:bodyPr>
          <a:lstStyle/>
          <a:p>
            <a:pPr marL="285750" indent="-285750">
              <a:buFont typeface="Arial" panose="020B0604020202020204" pitchFamily="34" charset="0"/>
              <a:buChar char="•"/>
            </a:pPr>
            <a:r>
              <a:rPr lang="en-CA" dirty="0"/>
              <a:t>Only pick </a:t>
            </a:r>
            <a:r>
              <a:rPr lang="en-CA" b="1" dirty="0"/>
              <a:t>relevant</a:t>
            </a:r>
            <a:r>
              <a:rPr lang="en-CA" dirty="0"/>
              <a:t> experiences!</a:t>
            </a:r>
          </a:p>
        </p:txBody>
      </p:sp>
      <p:sp>
        <p:nvSpPr>
          <p:cNvPr id="11" name="TextBox 10">
            <a:extLst>
              <a:ext uri="{FF2B5EF4-FFF2-40B4-BE49-F238E27FC236}">
                <a16:creationId xmlns:a16="http://schemas.microsoft.com/office/drawing/2014/main" id="{FE78BDC7-061A-45CF-89B4-191198525F30}"/>
              </a:ext>
            </a:extLst>
          </p:cNvPr>
          <p:cNvSpPr txBox="1"/>
          <p:nvPr/>
        </p:nvSpPr>
        <p:spPr>
          <a:xfrm>
            <a:off x="6515100" y="2162073"/>
            <a:ext cx="2313262" cy="523220"/>
          </a:xfrm>
          <a:prstGeom prst="rect">
            <a:avLst/>
          </a:prstGeom>
          <a:noFill/>
        </p:spPr>
        <p:txBody>
          <a:bodyPr wrap="none" rtlCol="0">
            <a:spAutoFit/>
          </a:bodyPr>
          <a:lstStyle/>
          <a:p>
            <a:r>
              <a:rPr lang="en-CA" sz="2800" b="1" dirty="0"/>
              <a:t>What You Did:</a:t>
            </a:r>
          </a:p>
        </p:txBody>
      </p:sp>
    </p:spTree>
    <p:extLst>
      <p:ext uri="{BB962C8B-B14F-4D97-AF65-F5344CB8AC3E}">
        <p14:creationId xmlns:p14="http://schemas.microsoft.com/office/powerpoint/2010/main" val="277629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2AD2-856D-44A6-8734-99C02B367049}"/>
              </a:ext>
            </a:extLst>
          </p:cNvPr>
          <p:cNvSpPr>
            <a:spLocks noGrp="1"/>
          </p:cNvSpPr>
          <p:nvPr>
            <p:ph type="title"/>
          </p:nvPr>
        </p:nvSpPr>
        <p:spPr/>
        <p:txBody>
          <a:bodyPr/>
          <a:lstStyle/>
          <a:p>
            <a:r>
              <a:rPr lang="en-CA" dirty="0"/>
              <a:t>Content</a:t>
            </a:r>
          </a:p>
        </p:txBody>
      </p:sp>
      <p:sp>
        <p:nvSpPr>
          <p:cNvPr id="5" name="TextBox 4">
            <a:extLst>
              <a:ext uri="{FF2B5EF4-FFF2-40B4-BE49-F238E27FC236}">
                <a16:creationId xmlns:a16="http://schemas.microsoft.com/office/drawing/2014/main" id="{2605EEE9-F86F-485D-81FA-2F0FCDACCF04}"/>
              </a:ext>
            </a:extLst>
          </p:cNvPr>
          <p:cNvSpPr txBox="1"/>
          <p:nvPr/>
        </p:nvSpPr>
        <p:spPr>
          <a:xfrm>
            <a:off x="6469911" y="1564015"/>
            <a:ext cx="2484206" cy="523220"/>
          </a:xfrm>
          <a:prstGeom prst="rect">
            <a:avLst/>
          </a:prstGeom>
          <a:noFill/>
        </p:spPr>
        <p:txBody>
          <a:bodyPr wrap="none" rtlCol="0">
            <a:spAutoFit/>
          </a:bodyPr>
          <a:lstStyle/>
          <a:p>
            <a:r>
              <a:rPr lang="en-CA" sz="2800" b="1" dirty="0"/>
              <a:t>How You Did It:</a:t>
            </a:r>
            <a:endParaRPr lang="en-CA" sz="2400" b="1" dirty="0"/>
          </a:p>
        </p:txBody>
      </p:sp>
      <p:sp>
        <p:nvSpPr>
          <p:cNvPr id="7" name="TextBox 6">
            <a:extLst>
              <a:ext uri="{FF2B5EF4-FFF2-40B4-BE49-F238E27FC236}">
                <a16:creationId xmlns:a16="http://schemas.microsoft.com/office/drawing/2014/main" id="{72FADD66-6528-455A-85CE-0C844193F152}"/>
              </a:ext>
            </a:extLst>
          </p:cNvPr>
          <p:cNvSpPr txBox="1"/>
          <p:nvPr/>
        </p:nvSpPr>
        <p:spPr>
          <a:xfrm>
            <a:off x="6469911" y="1953987"/>
            <a:ext cx="4682854" cy="480131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CA" dirty="0"/>
              <a:t>Relevant Skills!</a:t>
            </a:r>
          </a:p>
          <a:p>
            <a:pPr marL="285750" indent="-285750">
              <a:lnSpc>
                <a:spcPct val="200000"/>
              </a:lnSpc>
              <a:buFont typeface="Arial" panose="020B0604020202020204" pitchFamily="34" charset="0"/>
              <a:buChar char="•"/>
            </a:pPr>
            <a:r>
              <a:rPr lang="en-CA" dirty="0"/>
              <a:t>Transferable Skills!</a:t>
            </a:r>
          </a:p>
          <a:p>
            <a:pPr marL="285750" indent="-285750">
              <a:lnSpc>
                <a:spcPct val="200000"/>
              </a:lnSpc>
              <a:buFont typeface="Arial" panose="020B0604020202020204" pitchFamily="34" charset="0"/>
              <a:buChar char="•"/>
            </a:pPr>
            <a:r>
              <a:rPr lang="en-CA" dirty="0"/>
              <a:t>Use</a:t>
            </a:r>
            <a:r>
              <a:rPr lang="en-CA" dirty="0">
                <a:latin typeface="Abadi Extra Light" panose="020B0604020202020204" pitchFamily="34" charset="0"/>
              </a:rPr>
              <a:t> Plain </a:t>
            </a:r>
            <a:r>
              <a:rPr lang="en-CA" dirty="0"/>
              <a:t>Language</a:t>
            </a:r>
          </a:p>
          <a:p>
            <a:pPr marL="285750" indent="-285750">
              <a:lnSpc>
                <a:spcPct val="200000"/>
              </a:lnSpc>
              <a:buFont typeface="Arial" panose="020B0604020202020204" pitchFamily="34" charset="0"/>
              <a:buChar char="•"/>
            </a:pPr>
            <a:r>
              <a:rPr lang="en-CA" dirty="0"/>
              <a:t>Use </a:t>
            </a:r>
            <a:r>
              <a:rPr lang="en-CA" b="1" i="1" dirty="0">
                <a:effectLst>
                  <a:outerShdw blurRad="38100" dist="38100" dir="2700000" algn="tl">
                    <a:srgbClr val="000000">
                      <a:alpha val="43137"/>
                    </a:srgbClr>
                  </a:outerShdw>
                </a:effectLst>
              </a:rPr>
              <a:t>impactful</a:t>
            </a:r>
            <a:r>
              <a:rPr lang="en-CA" b="1" dirty="0"/>
              <a:t> </a:t>
            </a:r>
            <a:r>
              <a:rPr lang="en-CA" dirty="0"/>
              <a:t>words</a:t>
            </a:r>
          </a:p>
          <a:p>
            <a:pPr marL="285750" indent="-285750">
              <a:lnSpc>
                <a:spcPct val="200000"/>
              </a:lnSpc>
              <a:buFont typeface="Arial" panose="020B0604020202020204" pitchFamily="34" charset="0"/>
              <a:buChar char="•"/>
            </a:pPr>
            <a:r>
              <a:rPr lang="en-CA" dirty="0"/>
              <a:t>Highlight Soft Skills</a:t>
            </a:r>
          </a:p>
          <a:p>
            <a:pPr marL="285750" indent="-285750">
              <a:lnSpc>
                <a:spcPct val="200000"/>
              </a:lnSpc>
              <a:buFont typeface="Arial" panose="020B0604020202020204" pitchFamily="34" charset="0"/>
              <a:buChar char="•"/>
            </a:pPr>
            <a:r>
              <a:rPr lang="en-CA" dirty="0"/>
              <a:t>Proper Grammar/Spelling</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pic>
        <p:nvPicPr>
          <p:cNvPr id="14" name="Picture 13" descr="Graphical user interface, text, application, email&#10;&#10;Description automatically generated">
            <a:extLst>
              <a:ext uri="{FF2B5EF4-FFF2-40B4-BE49-F238E27FC236}">
                <a16:creationId xmlns:a16="http://schemas.microsoft.com/office/drawing/2014/main" id="{B2AA7D99-3722-4CBE-BFE6-339F6F8FB502}"/>
              </a:ext>
            </a:extLst>
          </p:cNvPr>
          <p:cNvPicPr>
            <a:picLocks noChangeAspect="1"/>
          </p:cNvPicPr>
          <p:nvPr/>
        </p:nvPicPr>
        <p:blipFill>
          <a:blip r:embed="rId2"/>
          <a:stretch>
            <a:fillRect/>
          </a:stretch>
        </p:blipFill>
        <p:spPr>
          <a:xfrm>
            <a:off x="551837" y="3598499"/>
            <a:ext cx="5439534" cy="1743318"/>
          </a:xfrm>
          <a:prstGeom prst="rect">
            <a:avLst/>
          </a:prstGeom>
        </p:spPr>
      </p:pic>
      <p:pic>
        <p:nvPicPr>
          <p:cNvPr id="17" name="Picture 16">
            <a:extLst>
              <a:ext uri="{FF2B5EF4-FFF2-40B4-BE49-F238E27FC236}">
                <a16:creationId xmlns:a16="http://schemas.microsoft.com/office/drawing/2014/main" id="{B32A74F2-0C37-4A63-BF20-61CECA428A23}"/>
              </a:ext>
            </a:extLst>
          </p:cNvPr>
          <p:cNvPicPr>
            <a:picLocks noChangeAspect="1"/>
          </p:cNvPicPr>
          <p:nvPr/>
        </p:nvPicPr>
        <p:blipFill>
          <a:blip r:embed="rId3"/>
          <a:stretch>
            <a:fillRect/>
          </a:stretch>
        </p:blipFill>
        <p:spPr>
          <a:xfrm>
            <a:off x="392219" y="2199084"/>
            <a:ext cx="5758771" cy="1058023"/>
          </a:xfrm>
          <a:prstGeom prst="rect">
            <a:avLst/>
          </a:prstGeom>
        </p:spPr>
      </p:pic>
    </p:spTree>
    <p:extLst>
      <p:ext uri="{BB962C8B-B14F-4D97-AF65-F5344CB8AC3E}">
        <p14:creationId xmlns:p14="http://schemas.microsoft.com/office/powerpoint/2010/main" val="1045842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AC32-FB7B-4082-A438-1BA20B491EEC}"/>
              </a:ext>
            </a:extLst>
          </p:cNvPr>
          <p:cNvSpPr>
            <a:spLocks noGrp="1"/>
          </p:cNvSpPr>
          <p:nvPr>
            <p:ph type="title"/>
          </p:nvPr>
        </p:nvSpPr>
        <p:spPr/>
        <p:txBody>
          <a:bodyPr/>
          <a:lstStyle/>
          <a:p>
            <a:r>
              <a:rPr lang="en-CA" dirty="0"/>
              <a:t>Content</a:t>
            </a:r>
          </a:p>
        </p:txBody>
      </p:sp>
      <p:pic>
        <p:nvPicPr>
          <p:cNvPr id="4" name="Picture 3" descr="Diagram&#10;&#10;Description automatically generated">
            <a:extLst>
              <a:ext uri="{FF2B5EF4-FFF2-40B4-BE49-F238E27FC236}">
                <a16:creationId xmlns:a16="http://schemas.microsoft.com/office/drawing/2014/main" id="{6951E3E7-A0D0-4773-B0BD-418F290AC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417" y="122548"/>
            <a:ext cx="4882646" cy="6370327"/>
          </a:xfrm>
          <a:prstGeom prst="rect">
            <a:avLst/>
          </a:prstGeom>
        </p:spPr>
      </p:pic>
    </p:spTree>
    <p:extLst>
      <p:ext uri="{BB962C8B-B14F-4D97-AF65-F5344CB8AC3E}">
        <p14:creationId xmlns:p14="http://schemas.microsoft.com/office/powerpoint/2010/main" val="1411926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07D2-3EC3-4612-A467-1B3B9F20EE05}"/>
              </a:ext>
            </a:extLst>
          </p:cNvPr>
          <p:cNvSpPr>
            <a:spLocks noGrp="1"/>
          </p:cNvSpPr>
          <p:nvPr>
            <p:ph type="title"/>
          </p:nvPr>
        </p:nvSpPr>
        <p:spPr/>
        <p:txBody>
          <a:bodyPr/>
          <a:lstStyle/>
          <a:p>
            <a:r>
              <a:rPr lang="en-CA" dirty="0"/>
              <a:t>Content</a:t>
            </a:r>
          </a:p>
        </p:txBody>
      </p:sp>
      <p:sp>
        <p:nvSpPr>
          <p:cNvPr id="4" name="TextBox 3">
            <a:extLst>
              <a:ext uri="{FF2B5EF4-FFF2-40B4-BE49-F238E27FC236}">
                <a16:creationId xmlns:a16="http://schemas.microsoft.com/office/drawing/2014/main" id="{3878CF00-458F-418D-9A4C-7A9984E637BE}"/>
              </a:ext>
            </a:extLst>
          </p:cNvPr>
          <p:cNvSpPr txBox="1"/>
          <p:nvPr/>
        </p:nvSpPr>
        <p:spPr>
          <a:xfrm>
            <a:off x="6444992" y="1690688"/>
            <a:ext cx="1652953" cy="523220"/>
          </a:xfrm>
          <a:prstGeom prst="rect">
            <a:avLst/>
          </a:prstGeom>
          <a:noFill/>
        </p:spPr>
        <p:txBody>
          <a:bodyPr wrap="none" rtlCol="0">
            <a:spAutoFit/>
          </a:bodyPr>
          <a:lstStyle/>
          <a:p>
            <a:r>
              <a:rPr lang="en-CA" sz="2800" b="1" dirty="0"/>
              <a:t>Outcome:</a:t>
            </a:r>
          </a:p>
        </p:txBody>
      </p:sp>
      <p:sp>
        <p:nvSpPr>
          <p:cNvPr id="5" name="TextBox 4">
            <a:extLst>
              <a:ext uri="{FF2B5EF4-FFF2-40B4-BE49-F238E27FC236}">
                <a16:creationId xmlns:a16="http://schemas.microsoft.com/office/drawing/2014/main" id="{509F0FFB-A3C4-4405-AC8B-E4F8D76F8ED0}"/>
              </a:ext>
            </a:extLst>
          </p:cNvPr>
          <p:cNvSpPr txBox="1"/>
          <p:nvPr/>
        </p:nvSpPr>
        <p:spPr>
          <a:xfrm>
            <a:off x="6590514" y="2433359"/>
            <a:ext cx="1361911" cy="369332"/>
          </a:xfrm>
          <a:prstGeom prst="rect">
            <a:avLst/>
          </a:prstGeom>
          <a:noFill/>
        </p:spPr>
        <p:txBody>
          <a:bodyPr wrap="none" rtlCol="0">
            <a:spAutoFit/>
          </a:bodyPr>
          <a:lstStyle/>
          <a:p>
            <a:pPr marL="285750" indent="-285750">
              <a:buFont typeface="Arial" panose="020B0604020202020204" pitchFamily="34" charset="0"/>
              <a:buChar char="•"/>
            </a:pPr>
            <a:r>
              <a:rPr lang="en-CA" dirty="0"/>
              <a:t>Quantify!</a:t>
            </a:r>
          </a:p>
        </p:txBody>
      </p:sp>
      <p:pic>
        <p:nvPicPr>
          <p:cNvPr id="1026" name="Picture 2" descr="How to Quantify Your Resume: What Recruiters Look For (50+ Examples)">
            <a:extLst>
              <a:ext uri="{FF2B5EF4-FFF2-40B4-BE49-F238E27FC236}">
                <a16:creationId xmlns:a16="http://schemas.microsoft.com/office/drawing/2014/main" id="{AC5769D7-6388-4FDC-A8C5-81BFEB825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213908"/>
            <a:ext cx="5667375" cy="26955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5819714-84C1-43FD-B4CD-41DF7E8FAEA3}"/>
                  </a:ext>
                </a:extLst>
              </p14:cNvPr>
              <p14:cNvContentPartPr/>
              <p14:nvPr/>
            </p14:nvContentPartPr>
            <p14:xfrm>
              <a:off x="1201639" y="2959972"/>
              <a:ext cx="450720" cy="5760"/>
            </p14:xfrm>
          </p:contentPart>
        </mc:Choice>
        <mc:Fallback xmlns="">
          <p:pic>
            <p:nvPicPr>
              <p:cNvPr id="7" name="Ink 6">
                <a:extLst>
                  <a:ext uri="{FF2B5EF4-FFF2-40B4-BE49-F238E27FC236}">
                    <a16:creationId xmlns:a16="http://schemas.microsoft.com/office/drawing/2014/main" id="{B5819714-84C1-43FD-B4CD-41DF7E8FAEA3}"/>
                  </a:ext>
                </a:extLst>
              </p:cNvPr>
              <p:cNvPicPr/>
              <p:nvPr/>
            </p:nvPicPr>
            <p:blipFill>
              <a:blip r:embed="rId4"/>
              <a:stretch>
                <a:fillRect/>
              </a:stretch>
            </p:blipFill>
            <p:spPr>
              <a:xfrm>
                <a:off x="1147639" y="2851972"/>
                <a:ext cx="5583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F38D4B56-D47C-4403-A3AA-17A2DB093474}"/>
                  </a:ext>
                </a:extLst>
              </p14:cNvPr>
              <p14:cNvContentPartPr/>
              <p14:nvPr/>
            </p14:nvContentPartPr>
            <p14:xfrm>
              <a:off x="3629119" y="4136452"/>
              <a:ext cx="547200" cy="7200"/>
            </p14:xfrm>
          </p:contentPart>
        </mc:Choice>
        <mc:Fallback xmlns="">
          <p:pic>
            <p:nvPicPr>
              <p:cNvPr id="8" name="Ink 7">
                <a:extLst>
                  <a:ext uri="{FF2B5EF4-FFF2-40B4-BE49-F238E27FC236}">
                    <a16:creationId xmlns:a16="http://schemas.microsoft.com/office/drawing/2014/main" id="{F38D4B56-D47C-4403-A3AA-17A2DB093474}"/>
                  </a:ext>
                </a:extLst>
              </p:cNvPr>
              <p:cNvPicPr/>
              <p:nvPr/>
            </p:nvPicPr>
            <p:blipFill>
              <a:blip r:embed="rId6"/>
              <a:stretch>
                <a:fillRect/>
              </a:stretch>
            </p:blipFill>
            <p:spPr>
              <a:xfrm>
                <a:off x="3575479" y="4028452"/>
                <a:ext cx="65484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CC417082-8E72-409B-A830-DE9E5CE3CF12}"/>
                  </a:ext>
                </a:extLst>
              </p14:cNvPr>
              <p14:cNvContentPartPr/>
              <p14:nvPr/>
            </p14:nvContentPartPr>
            <p14:xfrm>
              <a:off x="3397999" y="4233292"/>
              <a:ext cx="1821240" cy="74880"/>
            </p14:xfrm>
          </p:contentPart>
        </mc:Choice>
        <mc:Fallback xmlns="">
          <p:pic>
            <p:nvPicPr>
              <p:cNvPr id="9" name="Ink 8">
                <a:extLst>
                  <a:ext uri="{FF2B5EF4-FFF2-40B4-BE49-F238E27FC236}">
                    <a16:creationId xmlns:a16="http://schemas.microsoft.com/office/drawing/2014/main" id="{CC417082-8E72-409B-A830-DE9E5CE3CF12}"/>
                  </a:ext>
                </a:extLst>
              </p:cNvPr>
              <p:cNvPicPr/>
              <p:nvPr/>
            </p:nvPicPr>
            <p:blipFill>
              <a:blip r:embed="rId8"/>
              <a:stretch>
                <a:fillRect/>
              </a:stretch>
            </p:blipFill>
            <p:spPr>
              <a:xfrm>
                <a:off x="3344359" y="4125292"/>
                <a:ext cx="192888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631AB32-8E1B-484F-8B7F-19284E37E684}"/>
                  </a:ext>
                </a:extLst>
              </p14:cNvPr>
              <p14:cNvContentPartPr/>
              <p14:nvPr/>
            </p14:nvContentPartPr>
            <p14:xfrm>
              <a:off x="1823719" y="4284412"/>
              <a:ext cx="1041480" cy="12960"/>
            </p14:xfrm>
          </p:contentPart>
        </mc:Choice>
        <mc:Fallback xmlns="">
          <p:pic>
            <p:nvPicPr>
              <p:cNvPr id="10" name="Ink 9">
                <a:extLst>
                  <a:ext uri="{FF2B5EF4-FFF2-40B4-BE49-F238E27FC236}">
                    <a16:creationId xmlns:a16="http://schemas.microsoft.com/office/drawing/2014/main" id="{2631AB32-8E1B-484F-8B7F-19284E37E684}"/>
                  </a:ext>
                </a:extLst>
              </p:cNvPr>
              <p:cNvPicPr/>
              <p:nvPr/>
            </p:nvPicPr>
            <p:blipFill>
              <a:blip r:embed="rId10"/>
              <a:stretch>
                <a:fillRect/>
              </a:stretch>
            </p:blipFill>
            <p:spPr>
              <a:xfrm>
                <a:off x="1770079" y="4176412"/>
                <a:ext cx="114912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82DD885D-B4DB-4F2A-8289-7DC988BE4877}"/>
                  </a:ext>
                </a:extLst>
              </p14:cNvPr>
              <p14:cNvContentPartPr/>
              <p14:nvPr/>
            </p14:nvContentPartPr>
            <p14:xfrm>
              <a:off x="2908039" y="4279372"/>
              <a:ext cx="231120" cy="20160"/>
            </p14:xfrm>
          </p:contentPart>
        </mc:Choice>
        <mc:Fallback xmlns="">
          <p:pic>
            <p:nvPicPr>
              <p:cNvPr id="11" name="Ink 10">
                <a:extLst>
                  <a:ext uri="{FF2B5EF4-FFF2-40B4-BE49-F238E27FC236}">
                    <a16:creationId xmlns:a16="http://schemas.microsoft.com/office/drawing/2014/main" id="{82DD885D-B4DB-4F2A-8289-7DC988BE4877}"/>
                  </a:ext>
                </a:extLst>
              </p:cNvPr>
              <p:cNvPicPr/>
              <p:nvPr/>
            </p:nvPicPr>
            <p:blipFill>
              <a:blip r:embed="rId12"/>
              <a:stretch>
                <a:fillRect/>
              </a:stretch>
            </p:blipFill>
            <p:spPr>
              <a:xfrm>
                <a:off x="2854399" y="4171372"/>
                <a:ext cx="3387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0BB3B753-DD1A-4F8C-BA99-A4FA1EDA55B0}"/>
                  </a:ext>
                </a:extLst>
              </p14:cNvPr>
              <p14:cNvContentPartPr/>
              <p14:nvPr/>
            </p14:nvContentPartPr>
            <p14:xfrm>
              <a:off x="5071279" y="3304132"/>
              <a:ext cx="360" cy="360"/>
            </p14:xfrm>
          </p:contentPart>
        </mc:Choice>
        <mc:Fallback xmlns="">
          <p:pic>
            <p:nvPicPr>
              <p:cNvPr id="14" name="Ink 13">
                <a:extLst>
                  <a:ext uri="{FF2B5EF4-FFF2-40B4-BE49-F238E27FC236}">
                    <a16:creationId xmlns:a16="http://schemas.microsoft.com/office/drawing/2014/main" id="{0BB3B753-DD1A-4F8C-BA99-A4FA1EDA55B0}"/>
                  </a:ext>
                </a:extLst>
              </p:cNvPr>
              <p:cNvPicPr/>
              <p:nvPr/>
            </p:nvPicPr>
            <p:blipFill>
              <a:blip r:embed="rId14"/>
              <a:stretch>
                <a:fillRect/>
              </a:stretch>
            </p:blipFill>
            <p:spPr>
              <a:xfrm>
                <a:off x="5017639" y="31964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3672CCCB-879F-4053-A821-8F984D6B972C}"/>
                  </a:ext>
                </a:extLst>
              </p14:cNvPr>
              <p14:cNvContentPartPr/>
              <p14:nvPr/>
            </p14:nvContentPartPr>
            <p14:xfrm>
              <a:off x="4934479" y="3304132"/>
              <a:ext cx="379080" cy="360"/>
            </p14:xfrm>
          </p:contentPart>
        </mc:Choice>
        <mc:Fallback xmlns="">
          <p:pic>
            <p:nvPicPr>
              <p:cNvPr id="15" name="Ink 14">
                <a:extLst>
                  <a:ext uri="{FF2B5EF4-FFF2-40B4-BE49-F238E27FC236}">
                    <a16:creationId xmlns:a16="http://schemas.microsoft.com/office/drawing/2014/main" id="{3672CCCB-879F-4053-A821-8F984D6B972C}"/>
                  </a:ext>
                </a:extLst>
              </p:cNvPr>
              <p:cNvPicPr/>
              <p:nvPr/>
            </p:nvPicPr>
            <p:blipFill>
              <a:blip r:embed="rId16"/>
              <a:stretch>
                <a:fillRect/>
              </a:stretch>
            </p:blipFill>
            <p:spPr>
              <a:xfrm>
                <a:off x="4880839" y="3196492"/>
                <a:ext cx="486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787B7A16-CD2B-4BD3-A8EB-4ED87C5607FF}"/>
                  </a:ext>
                </a:extLst>
              </p14:cNvPr>
              <p14:cNvContentPartPr/>
              <p14:nvPr/>
            </p14:nvContentPartPr>
            <p14:xfrm>
              <a:off x="721039" y="3402052"/>
              <a:ext cx="2446200" cy="39600"/>
            </p14:xfrm>
          </p:contentPart>
        </mc:Choice>
        <mc:Fallback xmlns="">
          <p:pic>
            <p:nvPicPr>
              <p:cNvPr id="16" name="Ink 15">
                <a:extLst>
                  <a:ext uri="{FF2B5EF4-FFF2-40B4-BE49-F238E27FC236}">
                    <a16:creationId xmlns:a16="http://schemas.microsoft.com/office/drawing/2014/main" id="{787B7A16-CD2B-4BD3-A8EB-4ED87C5607FF}"/>
                  </a:ext>
                </a:extLst>
              </p:cNvPr>
              <p:cNvPicPr/>
              <p:nvPr/>
            </p:nvPicPr>
            <p:blipFill>
              <a:blip r:embed="rId18"/>
              <a:stretch>
                <a:fillRect/>
              </a:stretch>
            </p:blipFill>
            <p:spPr>
              <a:xfrm>
                <a:off x="667039" y="3294052"/>
                <a:ext cx="25538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0C07D0EB-7BB5-44AD-94CD-5A1D6C7B3DB1}"/>
                  </a:ext>
                </a:extLst>
              </p14:cNvPr>
              <p14:cNvContentPartPr/>
              <p14:nvPr/>
            </p14:nvContentPartPr>
            <p14:xfrm>
              <a:off x="4043839" y="4753852"/>
              <a:ext cx="1406880" cy="34920"/>
            </p14:xfrm>
          </p:contentPart>
        </mc:Choice>
        <mc:Fallback xmlns="">
          <p:pic>
            <p:nvPicPr>
              <p:cNvPr id="17" name="Ink 16">
                <a:extLst>
                  <a:ext uri="{FF2B5EF4-FFF2-40B4-BE49-F238E27FC236}">
                    <a16:creationId xmlns:a16="http://schemas.microsoft.com/office/drawing/2014/main" id="{0C07D0EB-7BB5-44AD-94CD-5A1D6C7B3DB1}"/>
                  </a:ext>
                </a:extLst>
              </p:cNvPr>
              <p:cNvPicPr/>
              <p:nvPr/>
            </p:nvPicPr>
            <p:blipFill>
              <a:blip r:embed="rId20"/>
              <a:stretch>
                <a:fillRect/>
              </a:stretch>
            </p:blipFill>
            <p:spPr>
              <a:xfrm>
                <a:off x="3990199" y="4645852"/>
                <a:ext cx="1514520" cy="250560"/>
              </a:xfrm>
              <a:prstGeom prst="rect">
                <a:avLst/>
              </a:prstGeom>
            </p:spPr>
          </p:pic>
        </mc:Fallback>
      </mc:AlternateContent>
    </p:spTree>
    <p:extLst>
      <p:ext uri="{BB962C8B-B14F-4D97-AF65-F5344CB8AC3E}">
        <p14:creationId xmlns:p14="http://schemas.microsoft.com/office/powerpoint/2010/main" val="29433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99A8-0426-4C11-87FB-3F2E3B9495EA}"/>
              </a:ext>
            </a:extLst>
          </p:cNvPr>
          <p:cNvSpPr>
            <a:spLocks noGrp="1"/>
          </p:cNvSpPr>
          <p:nvPr>
            <p:ph type="title"/>
          </p:nvPr>
        </p:nvSpPr>
        <p:spPr>
          <a:xfrm>
            <a:off x="4965430" y="629268"/>
            <a:ext cx="6586491" cy="1286160"/>
          </a:xfrm>
        </p:spPr>
        <p:txBody>
          <a:bodyPr anchor="b">
            <a:normAutofit/>
          </a:bodyPr>
          <a:lstStyle/>
          <a:p>
            <a:r>
              <a:rPr lang="en-CA"/>
              <a:t>Format</a:t>
            </a:r>
          </a:p>
        </p:txBody>
      </p:sp>
      <p:sp>
        <p:nvSpPr>
          <p:cNvPr id="3" name="Content Placeholder 2">
            <a:extLst>
              <a:ext uri="{FF2B5EF4-FFF2-40B4-BE49-F238E27FC236}">
                <a16:creationId xmlns:a16="http://schemas.microsoft.com/office/drawing/2014/main" id="{E6CE11AB-6887-463B-82C8-C466A630AC94}"/>
              </a:ext>
            </a:extLst>
          </p:cNvPr>
          <p:cNvSpPr>
            <a:spLocks noGrp="1"/>
          </p:cNvSpPr>
          <p:nvPr>
            <p:ph idx="1"/>
          </p:nvPr>
        </p:nvSpPr>
        <p:spPr>
          <a:xfrm>
            <a:off x="4965431" y="2438400"/>
            <a:ext cx="6586489" cy="3785419"/>
          </a:xfrm>
        </p:spPr>
        <p:txBody>
          <a:bodyPr>
            <a:normAutofit/>
          </a:bodyPr>
          <a:lstStyle/>
          <a:p>
            <a:r>
              <a:rPr lang="en-CA" sz="2000"/>
              <a:t>1 PAGE</a:t>
            </a:r>
          </a:p>
          <a:p>
            <a:r>
              <a:rPr lang="en-CA" sz="2000"/>
              <a:t>Margins/spacing</a:t>
            </a:r>
          </a:p>
          <a:p>
            <a:r>
              <a:rPr lang="en-CA" sz="2000"/>
              <a:t>1-Liner bullet points</a:t>
            </a:r>
          </a:p>
          <a:p>
            <a:r>
              <a:rPr lang="en-CA" sz="2000"/>
              <a:t>Relevant headings</a:t>
            </a:r>
          </a:p>
          <a:p>
            <a:r>
              <a:rPr lang="en-CA" sz="2000"/>
              <a:t>Order of sections</a:t>
            </a:r>
          </a:p>
        </p:txBody>
      </p:sp>
      <p:cxnSp>
        <p:nvCxnSpPr>
          <p:cNvPr id="16"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A1D1825-3CD8-41E9-9193-E7DB7EA88BBA}"/>
              </a:ext>
            </a:extLst>
          </p:cNvPr>
          <p:cNvPicPr>
            <a:picLocks noChangeAspect="1"/>
          </p:cNvPicPr>
          <p:nvPr/>
        </p:nvPicPr>
        <p:blipFill>
          <a:blip r:embed="rId3"/>
          <a:stretch>
            <a:fillRect/>
          </a:stretch>
        </p:blipFill>
        <p:spPr>
          <a:xfrm>
            <a:off x="156122" y="281434"/>
            <a:ext cx="4724809" cy="5795512"/>
          </a:xfrm>
          <a:prstGeom prst="rect">
            <a:avLst/>
          </a:prstGeom>
        </p:spPr>
      </p:pic>
    </p:spTree>
    <p:extLst>
      <p:ext uri="{BB962C8B-B14F-4D97-AF65-F5344CB8AC3E}">
        <p14:creationId xmlns:p14="http://schemas.microsoft.com/office/powerpoint/2010/main" val="207296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90D5F2-5542-473E-817C-2E2FD0AA94E4}"/>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Your Turn!</a:t>
            </a:r>
          </a:p>
        </p:txBody>
      </p:sp>
    </p:spTree>
    <p:extLst>
      <p:ext uri="{BB962C8B-B14F-4D97-AF65-F5344CB8AC3E}">
        <p14:creationId xmlns:p14="http://schemas.microsoft.com/office/powerpoint/2010/main" val="229448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etter&#10;&#10;Description automatically generated">
            <a:extLst>
              <a:ext uri="{FF2B5EF4-FFF2-40B4-BE49-F238E27FC236}">
                <a16:creationId xmlns:a16="http://schemas.microsoft.com/office/drawing/2014/main" id="{FABC08C2-B2B6-43BD-B01E-653BBF9B5182}"/>
              </a:ext>
            </a:extLst>
          </p:cNvPr>
          <p:cNvPicPr>
            <a:picLocks noChangeAspect="1"/>
          </p:cNvPicPr>
          <p:nvPr/>
        </p:nvPicPr>
        <p:blipFill>
          <a:blip r:embed="rId2"/>
          <a:stretch>
            <a:fillRect/>
          </a:stretch>
        </p:blipFill>
        <p:spPr>
          <a:xfrm>
            <a:off x="1796633" y="1489413"/>
            <a:ext cx="8677518" cy="3736366"/>
          </a:xfrm>
          <a:prstGeom prst="rect">
            <a:avLst/>
          </a:prstGeom>
        </p:spPr>
      </p:pic>
    </p:spTree>
    <p:extLst>
      <p:ext uri="{BB962C8B-B14F-4D97-AF65-F5344CB8AC3E}">
        <p14:creationId xmlns:p14="http://schemas.microsoft.com/office/powerpoint/2010/main" val="4134547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a:extLst>
              <a:ext uri="{FF2B5EF4-FFF2-40B4-BE49-F238E27FC236}">
                <a16:creationId xmlns:a16="http://schemas.microsoft.com/office/drawing/2014/main" id="{981164BC-A228-42E6-AEB1-08E9B70B4489}"/>
              </a:ext>
            </a:extLst>
          </p:cNvPr>
          <p:cNvPicPr>
            <a:picLocks noGrp="1" noChangeAspect="1"/>
          </p:cNvPicPr>
          <p:nvPr>
            <p:ph idx="1"/>
          </p:nvPr>
        </p:nvPicPr>
        <p:blipFill>
          <a:blip r:embed="rId2"/>
          <a:stretch>
            <a:fillRect/>
          </a:stretch>
        </p:blipFill>
        <p:spPr>
          <a:xfrm>
            <a:off x="1120477" y="2517895"/>
            <a:ext cx="9951041" cy="1816064"/>
          </a:xfrm>
          <a:prstGeom prst="rect">
            <a:avLst/>
          </a:prstGeom>
        </p:spPr>
      </p:pic>
    </p:spTree>
    <p:extLst>
      <p:ext uri="{BB962C8B-B14F-4D97-AF65-F5344CB8AC3E}">
        <p14:creationId xmlns:p14="http://schemas.microsoft.com/office/powerpoint/2010/main" val="736786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BDE346-5BDD-46CE-9F4C-471C8B93B3A1}"/>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dirty="0"/>
              <a:t>Additional Tips</a:t>
            </a:r>
            <a:endParaRPr lang="en-US" sz="6600" kern="1200" dirty="0">
              <a:solidFill>
                <a:schemeClr val="tx1"/>
              </a:solidFill>
              <a:latin typeface="+mj-lt"/>
              <a:ea typeface="+mj-ea"/>
              <a:cs typeface="+mj-cs"/>
            </a:endParaRPr>
          </a:p>
        </p:txBody>
      </p:sp>
    </p:spTree>
    <p:extLst>
      <p:ext uri="{BB962C8B-B14F-4D97-AF65-F5344CB8AC3E}">
        <p14:creationId xmlns:p14="http://schemas.microsoft.com/office/powerpoint/2010/main" val="2932095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ACDD0-C950-4A37-B64E-63B32E9A9081}"/>
              </a:ext>
            </a:extLst>
          </p:cNvPr>
          <p:cNvSpPr>
            <a:spLocks noGrp="1"/>
          </p:cNvSpPr>
          <p:nvPr>
            <p:ph type="title"/>
          </p:nvPr>
        </p:nvSpPr>
        <p:spPr>
          <a:xfrm>
            <a:off x="808638" y="386930"/>
            <a:ext cx="9236700" cy="1188950"/>
          </a:xfrm>
        </p:spPr>
        <p:txBody>
          <a:bodyPr anchor="b">
            <a:normAutofit/>
          </a:bodyPr>
          <a:lstStyle/>
          <a:p>
            <a:r>
              <a:rPr lang="en-CA" sz="5400" dirty="0"/>
              <a:t>Overview</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A5E1BC-DC89-4A22-ADA8-B97934FFD640}"/>
              </a:ext>
            </a:extLst>
          </p:cNvPr>
          <p:cNvSpPr>
            <a:spLocks noGrp="1"/>
          </p:cNvSpPr>
          <p:nvPr>
            <p:ph idx="1"/>
          </p:nvPr>
        </p:nvSpPr>
        <p:spPr>
          <a:xfrm>
            <a:off x="793660" y="2599509"/>
            <a:ext cx="10143668" cy="3435531"/>
          </a:xfrm>
        </p:spPr>
        <p:txBody>
          <a:bodyPr anchor="ctr">
            <a:normAutofit fontScale="92500" lnSpcReduction="20000"/>
          </a:bodyPr>
          <a:lstStyle/>
          <a:p>
            <a:r>
              <a:rPr lang="en-CA" sz="2400" dirty="0"/>
              <a:t>Intro</a:t>
            </a:r>
          </a:p>
          <a:p>
            <a:r>
              <a:rPr lang="en-CA" sz="2000" dirty="0"/>
              <a:t>Resume</a:t>
            </a:r>
          </a:p>
          <a:p>
            <a:pPr lvl="1"/>
            <a:r>
              <a:rPr lang="en-CA" sz="2000" dirty="0"/>
              <a:t>Contact Info</a:t>
            </a:r>
          </a:p>
          <a:p>
            <a:pPr lvl="1"/>
            <a:r>
              <a:rPr lang="en-CA" sz="2000" dirty="0"/>
              <a:t>Intro</a:t>
            </a:r>
          </a:p>
          <a:p>
            <a:pPr lvl="1"/>
            <a:r>
              <a:rPr lang="en-CA" sz="2000" dirty="0"/>
              <a:t>Education</a:t>
            </a:r>
          </a:p>
          <a:p>
            <a:pPr lvl="1"/>
            <a:r>
              <a:rPr lang="en-CA" sz="2000" dirty="0"/>
              <a:t>Content</a:t>
            </a:r>
          </a:p>
          <a:p>
            <a:pPr lvl="1"/>
            <a:r>
              <a:rPr lang="en-CA" sz="2000" dirty="0"/>
              <a:t>Format</a:t>
            </a:r>
          </a:p>
          <a:p>
            <a:r>
              <a:rPr lang="en-CA" sz="2000" dirty="0"/>
              <a:t>Your turn!</a:t>
            </a:r>
          </a:p>
          <a:p>
            <a:r>
              <a:rPr lang="en-CA" sz="2000" dirty="0"/>
              <a:t>Additional tips</a:t>
            </a:r>
          </a:p>
          <a:p>
            <a:r>
              <a:rPr lang="en-CA" sz="2000" dirty="0"/>
              <a:t>Resources</a:t>
            </a:r>
          </a:p>
          <a:p>
            <a:r>
              <a:rPr lang="en-CA" sz="2000" dirty="0"/>
              <a:t>Questions!</a:t>
            </a:r>
          </a:p>
        </p:txBody>
      </p:sp>
    </p:spTree>
    <p:extLst>
      <p:ext uri="{BB962C8B-B14F-4D97-AF65-F5344CB8AC3E}">
        <p14:creationId xmlns:p14="http://schemas.microsoft.com/office/powerpoint/2010/main" val="1701305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5C8F8-9DA6-437E-943A-87A1057DAFCD}"/>
              </a:ext>
            </a:extLst>
          </p:cNvPr>
          <p:cNvSpPr>
            <a:spLocks noGrp="1"/>
          </p:cNvSpPr>
          <p:nvPr>
            <p:ph type="title"/>
          </p:nvPr>
        </p:nvSpPr>
        <p:spPr>
          <a:xfrm>
            <a:off x="808638" y="386930"/>
            <a:ext cx="9236700" cy="1188950"/>
          </a:xfrm>
        </p:spPr>
        <p:txBody>
          <a:bodyPr anchor="b">
            <a:normAutofit/>
          </a:bodyPr>
          <a:lstStyle/>
          <a:p>
            <a:r>
              <a:rPr lang="en-CA" sz="5400" dirty="0"/>
              <a:t>Additional Tips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133EED-080F-4530-868C-D0371A99FC98}"/>
              </a:ext>
            </a:extLst>
          </p:cNvPr>
          <p:cNvSpPr>
            <a:spLocks noGrp="1"/>
          </p:cNvSpPr>
          <p:nvPr>
            <p:ph idx="1"/>
          </p:nvPr>
        </p:nvSpPr>
        <p:spPr>
          <a:xfrm>
            <a:off x="793660" y="2599509"/>
            <a:ext cx="10143668" cy="3435531"/>
          </a:xfrm>
        </p:spPr>
        <p:txBody>
          <a:bodyPr anchor="ctr">
            <a:normAutofit/>
          </a:bodyPr>
          <a:lstStyle/>
          <a:p>
            <a:pPr marL="0" indent="0" algn="ctr">
              <a:buNone/>
            </a:pPr>
            <a:r>
              <a:rPr lang="en-CA" sz="2400" dirty="0"/>
              <a:t>Save resume as </a:t>
            </a:r>
            <a:r>
              <a:rPr lang="en-CA" sz="2400" b="1" dirty="0"/>
              <a:t>FirstLastName-JobTitle.pdf</a:t>
            </a:r>
          </a:p>
          <a:p>
            <a:endParaRPr lang="en-CA" sz="2400" dirty="0"/>
          </a:p>
        </p:txBody>
      </p:sp>
    </p:spTree>
    <p:extLst>
      <p:ext uri="{BB962C8B-B14F-4D97-AF65-F5344CB8AC3E}">
        <p14:creationId xmlns:p14="http://schemas.microsoft.com/office/powerpoint/2010/main" val="4131452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BAAEC-6520-40EA-9EE1-CA5E28AAE283}"/>
              </a:ext>
            </a:extLst>
          </p:cNvPr>
          <p:cNvSpPr>
            <a:spLocks noGrp="1"/>
          </p:cNvSpPr>
          <p:nvPr>
            <p:ph type="title"/>
          </p:nvPr>
        </p:nvSpPr>
        <p:spPr>
          <a:xfrm>
            <a:off x="645065" y="1463040"/>
            <a:ext cx="3796306" cy="2690949"/>
          </a:xfrm>
        </p:spPr>
        <p:txBody>
          <a:bodyPr anchor="t">
            <a:normAutofit/>
          </a:bodyPr>
          <a:lstStyle/>
          <a:p>
            <a:r>
              <a:rPr lang="en-CA" sz="4800" dirty="0"/>
              <a:t>Additional Tips</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C8B038-2377-4964-852D-6615185B3B1E}"/>
              </a:ext>
            </a:extLst>
          </p:cNvPr>
          <p:cNvSpPr>
            <a:spLocks noGrp="1"/>
          </p:cNvSpPr>
          <p:nvPr>
            <p:ph idx="1"/>
          </p:nvPr>
        </p:nvSpPr>
        <p:spPr>
          <a:xfrm>
            <a:off x="5656218" y="1463039"/>
            <a:ext cx="5542387" cy="4300447"/>
          </a:xfrm>
        </p:spPr>
        <p:txBody>
          <a:bodyPr anchor="ctr">
            <a:normAutofit/>
          </a:bodyPr>
          <a:lstStyle/>
          <a:p>
            <a:pPr marL="0" indent="0" algn="ctr">
              <a:buNone/>
            </a:pPr>
            <a:r>
              <a:rPr lang="en-CA" sz="4000" dirty="0"/>
              <a:t>MASTER RESUME</a:t>
            </a:r>
          </a:p>
        </p:txBody>
      </p:sp>
    </p:spTree>
    <p:extLst>
      <p:ext uri="{BB962C8B-B14F-4D97-AF65-F5344CB8AC3E}">
        <p14:creationId xmlns:p14="http://schemas.microsoft.com/office/powerpoint/2010/main" val="1385202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3A947-4796-45EA-8A7B-C51DC7268449}"/>
              </a:ext>
            </a:extLst>
          </p:cNvPr>
          <p:cNvSpPr>
            <a:spLocks noGrp="1"/>
          </p:cNvSpPr>
          <p:nvPr>
            <p:ph type="title"/>
          </p:nvPr>
        </p:nvSpPr>
        <p:spPr>
          <a:xfrm>
            <a:off x="645064" y="525982"/>
            <a:ext cx="4282983" cy="1200361"/>
          </a:xfrm>
        </p:spPr>
        <p:txBody>
          <a:bodyPr anchor="b">
            <a:normAutofit/>
          </a:bodyPr>
          <a:lstStyle/>
          <a:p>
            <a:r>
              <a:rPr lang="en-CA" sz="3600" dirty="0"/>
              <a:t>Additional Tips</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DFA974-7D32-48BF-837E-DCC4B50A029A}"/>
              </a:ext>
            </a:extLst>
          </p:cNvPr>
          <p:cNvSpPr>
            <a:spLocks noGrp="1"/>
          </p:cNvSpPr>
          <p:nvPr>
            <p:ph idx="1"/>
          </p:nvPr>
        </p:nvSpPr>
        <p:spPr>
          <a:xfrm>
            <a:off x="645066" y="2031101"/>
            <a:ext cx="4282984" cy="3511943"/>
          </a:xfrm>
        </p:spPr>
        <p:txBody>
          <a:bodyPr anchor="ctr">
            <a:normAutofit/>
          </a:bodyPr>
          <a:lstStyle/>
          <a:p>
            <a:r>
              <a:rPr lang="en-CA" sz="1800" dirty="0"/>
              <a:t>Quantify, Quantify and…. Oh </a:t>
            </a:r>
            <a:r>
              <a:rPr lang="en-CA" sz="1800" dirty="0" err="1"/>
              <a:t>ya</a:t>
            </a:r>
            <a:r>
              <a:rPr lang="en-CA" sz="1800" dirty="0"/>
              <a:t>! QUANTIFY!</a:t>
            </a:r>
          </a:p>
          <a:p>
            <a:endParaRPr lang="en-CA" sz="1800" dirty="0"/>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bird&#10;&#10;Description automatically generated">
            <a:extLst>
              <a:ext uri="{FF2B5EF4-FFF2-40B4-BE49-F238E27FC236}">
                <a16:creationId xmlns:a16="http://schemas.microsoft.com/office/drawing/2014/main" id="{AE509686-40EC-4F3E-A055-1146BBAC9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738" y="1580867"/>
            <a:ext cx="5628018" cy="3463395"/>
          </a:xfrm>
          <a:prstGeom prst="rect">
            <a:avLst/>
          </a:prstGeom>
        </p:spPr>
      </p:pic>
    </p:spTree>
    <p:extLst>
      <p:ext uri="{BB962C8B-B14F-4D97-AF65-F5344CB8AC3E}">
        <p14:creationId xmlns:p14="http://schemas.microsoft.com/office/powerpoint/2010/main" val="1244201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79AFD-3914-48F5-9680-413AB353281A}"/>
              </a:ext>
            </a:extLst>
          </p:cNvPr>
          <p:cNvSpPr>
            <a:spLocks noGrp="1"/>
          </p:cNvSpPr>
          <p:nvPr>
            <p:ph type="title"/>
          </p:nvPr>
        </p:nvSpPr>
        <p:spPr>
          <a:xfrm>
            <a:off x="793662" y="386930"/>
            <a:ext cx="10066122" cy="1298448"/>
          </a:xfrm>
        </p:spPr>
        <p:txBody>
          <a:bodyPr anchor="b">
            <a:normAutofit/>
          </a:bodyPr>
          <a:lstStyle/>
          <a:p>
            <a:r>
              <a:rPr lang="en-CA" sz="4800" dirty="0"/>
              <a:t>Additional Tips</a:t>
            </a:r>
          </a:p>
        </p:txBody>
      </p:sp>
      <p:sp>
        <p:nvSpPr>
          <p:cNvPr id="2053" name="Rectangle 7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Rectangle 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51A704-D133-4764-B165-A3385E9889B1}"/>
              </a:ext>
            </a:extLst>
          </p:cNvPr>
          <p:cNvSpPr>
            <a:spLocks noGrp="1"/>
          </p:cNvSpPr>
          <p:nvPr>
            <p:ph idx="1"/>
          </p:nvPr>
        </p:nvSpPr>
        <p:spPr>
          <a:xfrm>
            <a:off x="793661" y="2599509"/>
            <a:ext cx="4530898" cy="3639450"/>
          </a:xfrm>
        </p:spPr>
        <p:txBody>
          <a:bodyPr anchor="ctr">
            <a:normAutofit/>
          </a:bodyPr>
          <a:lstStyle/>
          <a:p>
            <a:pPr marL="0" indent="0" algn="ctr">
              <a:buNone/>
            </a:pPr>
            <a:r>
              <a:rPr lang="en-CA" sz="3200" i="1" u="sng" dirty="0"/>
              <a:t>Don’t</a:t>
            </a:r>
            <a:r>
              <a:rPr lang="en-CA" sz="3200" i="1" dirty="0"/>
              <a:t> include references</a:t>
            </a:r>
          </a:p>
          <a:p>
            <a:endParaRPr lang="en-CA" sz="2000" dirty="0"/>
          </a:p>
        </p:txBody>
      </p:sp>
      <p:pic>
        <p:nvPicPr>
          <p:cNvPr id="2050" name="Picture 2" descr="Sourcing References: Mining Your Database – SourceCon">
            <a:extLst>
              <a:ext uri="{FF2B5EF4-FFF2-40B4-BE49-F238E27FC236}">
                <a16:creationId xmlns:a16="http://schemas.microsoft.com/office/drawing/2014/main" id="{79B38AF7-0820-4EFC-B2C5-72C975A7FB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3266257"/>
            <a:ext cx="5150277" cy="215024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7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99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9">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E3120-8FB0-4467-BE7A-0265DFD08363}"/>
              </a:ext>
            </a:extLst>
          </p:cNvPr>
          <p:cNvSpPr>
            <a:spLocks noGrp="1"/>
          </p:cNvSpPr>
          <p:nvPr>
            <p:ph type="title"/>
          </p:nvPr>
        </p:nvSpPr>
        <p:spPr>
          <a:xfrm>
            <a:off x="645064" y="525982"/>
            <a:ext cx="4282983" cy="1200361"/>
          </a:xfrm>
        </p:spPr>
        <p:txBody>
          <a:bodyPr anchor="b">
            <a:normAutofit/>
          </a:bodyPr>
          <a:lstStyle/>
          <a:p>
            <a:r>
              <a:rPr lang="en-CA" sz="3600"/>
              <a:t>Additional Tips</a:t>
            </a:r>
          </a:p>
        </p:txBody>
      </p:sp>
      <p:sp>
        <p:nvSpPr>
          <p:cNvPr id="34" name="Rectangle 2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BF4B64-C6C6-467B-9EF3-96E14CB2D038}"/>
              </a:ext>
            </a:extLst>
          </p:cNvPr>
          <p:cNvSpPr>
            <a:spLocks noGrp="1"/>
          </p:cNvSpPr>
          <p:nvPr>
            <p:ph idx="1"/>
          </p:nvPr>
        </p:nvSpPr>
        <p:spPr>
          <a:xfrm>
            <a:off x="645066" y="2031101"/>
            <a:ext cx="4282984" cy="3511943"/>
          </a:xfrm>
        </p:spPr>
        <p:txBody>
          <a:bodyPr anchor="ctr">
            <a:normAutofit/>
          </a:bodyPr>
          <a:lstStyle/>
          <a:p>
            <a:pPr marL="0" indent="0" algn="ctr">
              <a:buNone/>
            </a:pPr>
            <a:r>
              <a:rPr lang="en-CA" dirty="0"/>
              <a:t>Research your Position!</a:t>
            </a:r>
          </a:p>
        </p:txBody>
      </p:sp>
      <p:sp>
        <p:nvSpPr>
          <p:cNvPr id="24" name="Rectangle 2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his is what Young Thug and Lil Durk were actually looking at | The FADER">
            <a:extLst>
              <a:ext uri="{FF2B5EF4-FFF2-40B4-BE49-F238E27FC236}">
                <a16:creationId xmlns:a16="http://schemas.microsoft.com/office/drawing/2014/main" id="{C4786831-8039-4FBC-B070-05D6EFEBA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99"/>
          <a:stretch/>
        </p:blipFill>
        <p:spPr bwMode="auto">
          <a:xfrm>
            <a:off x="5987738"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902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85D93-DCF7-415D-BA09-77389D3AC735}"/>
              </a:ext>
            </a:extLst>
          </p:cNvPr>
          <p:cNvSpPr>
            <a:spLocks noGrp="1"/>
          </p:cNvSpPr>
          <p:nvPr>
            <p:ph type="title"/>
          </p:nvPr>
        </p:nvSpPr>
        <p:spPr>
          <a:xfrm>
            <a:off x="645065" y="1463040"/>
            <a:ext cx="3796306" cy="2690949"/>
          </a:xfrm>
        </p:spPr>
        <p:txBody>
          <a:bodyPr anchor="t">
            <a:normAutofit/>
          </a:bodyPr>
          <a:lstStyle/>
          <a:p>
            <a:r>
              <a:rPr lang="en-CA" sz="4800" dirty="0"/>
              <a:t>Additional Resources</a:t>
            </a:r>
          </a:p>
        </p:txBody>
      </p:sp>
      <p:grpSp>
        <p:nvGrpSpPr>
          <p:cNvPr id="17"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8"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0"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12EDF9-8BED-4ED0-9CAA-258B53C3FB79}"/>
              </a:ext>
            </a:extLst>
          </p:cNvPr>
          <p:cNvSpPr>
            <a:spLocks noGrp="1"/>
          </p:cNvSpPr>
          <p:nvPr>
            <p:ph idx="1"/>
          </p:nvPr>
        </p:nvSpPr>
        <p:spPr>
          <a:xfrm>
            <a:off x="5656218" y="1463039"/>
            <a:ext cx="5542387" cy="4300447"/>
          </a:xfrm>
        </p:spPr>
        <p:txBody>
          <a:bodyPr anchor="t">
            <a:normAutofit/>
          </a:bodyPr>
          <a:lstStyle/>
          <a:p>
            <a:pPr marL="0" indent="0">
              <a:buNone/>
            </a:pPr>
            <a:r>
              <a:rPr lang="en-CA" sz="2400" dirty="0"/>
              <a:t>Queen’s Resources</a:t>
            </a:r>
          </a:p>
          <a:p>
            <a:r>
              <a:rPr lang="en-CA" sz="2400" dirty="0"/>
              <a:t>PD Resume Review</a:t>
            </a:r>
          </a:p>
          <a:p>
            <a:r>
              <a:rPr lang="en-CA" sz="2400" dirty="0"/>
              <a:t>Queen’s Best Resumes</a:t>
            </a:r>
          </a:p>
          <a:p>
            <a:r>
              <a:rPr lang="en-CA" sz="2400" dirty="0" err="1"/>
              <a:t>Tipsheets</a:t>
            </a:r>
            <a:endParaRPr lang="en-CA" sz="2400" dirty="0"/>
          </a:p>
          <a:p>
            <a:r>
              <a:rPr lang="en-CA" sz="2400" dirty="0"/>
              <a:t>MyCareer Resume Review</a:t>
            </a:r>
          </a:p>
          <a:p>
            <a:endParaRPr lang="en-CA" sz="2400" dirty="0"/>
          </a:p>
          <a:p>
            <a:pPr marL="0" indent="0">
              <a:buNone/>
            </a:pPr>
            <a:r>
              <a:rPr lang="en-CA" sz="2400" dirty="0"/>
              <a:t>Not through Queen’s</a:t>
            </a:r>
          </a:p>
          <a:p>
            <a:r>
              <a:rPr lang="en-CA" sz="2400" dirty="0"/>
              <a:t>Reddit @ r/resumes</a:t>
            </a:r>
          </a:p>
          <a:p>
            <a:r>
              <a:rPr lang="en-CA" sz="2400" dirty="0"/>
              <a:t>Harvard resume guide: </a:t>
            </a:r>
            <a:r>
              <a:rPr lang="en-CA" sz="900" dirty="0">
                <a:hlinkClick r:id="rId2"/>
              </a:rPr>
              <a:t>hes-resume-cover-letter-guide.pdf (harvard.edu)</a:t>
            </a:r>
            <a:endParaRPr lang="en-CA" sz="900" dirty="0"/>
          </a:p>
          <a:p>
            <a:endParaRPr lang="en-CA" sz="2200" dirty="0"/>
          </a:p>
        </p:txBody>
      </p:sp>
      <p:pic>
        <p:nvPicPr>
          <p:cNvPr id="6146" name="Picture 2" descr="Reddit - Home | Facebook">
            <a:extLst>
              <a:ext uri="{FF2B5EF4-FFF2-40B4-BE49-F238E27FC236}">
                <a16:creationId xmlns:a16="http://schemas.microsoft.com/office/drawing/2014/main" id="{860587C0-0B0E-469D-AB6B-EE03BB32B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983" y="4357403"/>
            <a:ext cx="634948" cy="6349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rvard University - Wikipedia">
            <a:extLst>
              <a:ext uri="{FF2B5EF4-FFF2-40B4-BE49-F238E27FC236}">
                <a16:creationId xmlns:a16="http://schemas.microsoft.com/office/drawing/2014/main" id="{E10B55A3-12CD-4737-A1CD-0CEDE359F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0029" y="5029201"/>
            <a:ext cx="752856" cy="7315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een&amp;#39;s University at Kingston - Wikipedia">
            <a:extLst>
              <a:ext uri="{FF2B5EF4-FFF2-40B4-BE49-F238E27FC236}">
                <a16:creationId xmlns:a16="http://schemas.microsoft.com/office/drawing/2014/main" id="{5928D153-AB30-4A1C-B8AB-375812E13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5409" y="1127142"/>
            <a:ext cx="2145907" cy="269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734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1" name="Oval 20">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1" name="Straight Connector 30">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6" y="5940561"/>
            <a:ext cx="1285875" cy="549007"/>
            <a:chOff x="7029447" y="3514725"/>
            <a:chExt cx="1285875" cy="549007"/>
          </a:xfrm>
        </p:grpSpPr>
        <p:cxnSp>
          <p:nvCxnSpPr>
            <p:cNvPr id="39" name="Straight Connector 38">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Picture 4">
            <a:extLst>
              <a:ext uri="{FF2B5EF4-FFF2-40B4-BE49-F238E27FC236}">
                <a16:creationId xmlns:a16="http://schemas.microsoft.com/office/drawing/2014/main" id="{65B03831-DD37-4D2C-9CC7-0A17F428F8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duotone>
              <a:prstClr val="black"/>
              <a:schemeClr val="bg1">
                <a:tint val="45000"/>
                <a:satMod val="400000"/>
              </a:schemeClr>
            </a:duotone>
            <a:alphaModFix amt="25000"/>
          </a:blip>
          <a:stretch/>
        </p:blipFill>
        <p:spPr>
          <a:xfrm>
            <a:off x="782669" y="29548"/>
            <a:ext cx="10691280" cy="6013845"/>
          </a:xfrm>
          <a:prstGeom prst="rect">
            <a:avLst/>
          </a:prstGeom>
        </p:spPr>
      </p:pic>
      <p:sp>
        <p:nvSpPr>
          <p:cNvPr id="2" name="Title 1">
            <a:extLst>
              <a:ext uri="{FF2B5EF4-FFF2-40B4-BE49-F238E27FC236}">
                <a16:creationId xmlns:a16="http://schemas.microsoft.com/office/drawing/2014/main" id="{BD59A75D-5329-4DE5-953D-38450F8116D0}"/>
              </a:ext>
            </a:extLst>
          </p:cNvPr>
          <p:cNvSpPr>
            <a:spLocks noGrp="1"/>
          </p:cNvSpPr>
          <p:nvPr>
            <p:ph type="ctrTitle"/>
          </p:nvPr>
        </p:nvSpPr>
        <p:spPr>
          <a:xfrm>
            <a:off x="2618173" y="630936"/>
            <a:ext cx="7315200" cy="2702018"/>
          </a:xfrm>
          <a:noFill/>
        </p:spPr>
        <p:txBody>
          <a:bodyPr anchor="b">
            <a:normAutofit/>
          </a:bodyPr>
          <a:lstStyle/>
          <a:p>
            <a:r>
              <a:rPr lang="en-US" sz="4800">
                <a:solidFill>
                  <a:schemeClr val="bg1"/>
                </a:solidFill>
                <a:cs typeface="Calibri Light"/>
              </a:rPr>
              <a:t>Booking an Appointment</a:t>
            </a:r>
            <a:endParaRPr lang="en-US" sz="4800">
              <a:solidFill>
                <a:schemeClr val="bg1"/>
              </a:solidFill>
            </a:endParaRPr>
          </a:p>
        </p:txBody>
      </p:sp>
      <p:sp>
        <p:nvSpPr>
          <p:cNvPr id="3" name="Subtitle 2">
            <a:extLst>
              <a:ext uri="{FF2B5EF4-FFF2-40B4-BE49-F238E27FC236}">
                <a16:creationId xmlns:a16="http://schemas.microsoft.com/office/drawing/2014/main" id="{01125962-3A7D-49D9-9CBA-2964C1AACD3C}"/>
              </a:ext>
            </a:extLst>
          </p:cNvPr>
          <p:cNvSpPr>
            <a:spLocks noGrp="1"/>
          </p:cNvSpPr>
          <p:nvPr>
            <p:ph type="subTitle" idx="1"/>
          </p:nvPr>
        </p:nvSpPr>
        <p:spPr>
          <a:xfrm>
            <a:off x="2618174" y="3427487"/>
            <a:ext cx="7315200" cy="2615906"/>
          </a:xfrm>
          <a:noFill/>
        </p:spPr>
        <p:txBody>
          <a:bodyPr vert="horz" lIns="91440" tIns="45720" rIns="91440" bIns="45720" rtlCol="0" anchor="t">
            <a:normAutofit/>
          </a:bodyPr>
          <a:lstStyle/>
          <a:p>
            <a:r>
              <a:rPr lang="en-US">
                <a:solidFill>
                  <a:schemeClr val="bg1"/>
                </a:solidFill>
                <a:cs typeface="Calibri"/>
              </a:rPr>
              <a:t>Career Services: Resume/Cover Letter Review</a:t>
            </a:r>
            <a:endParaRPr lang="en-US">
              <a:solidFill>
                <a:schemeClr val="bg1"/>
              </a:solidFill>
            </a:endParaRPr>
          </a:p>
        </p:txBody>
      </p:sp>
    </p:spTree>
    <p:extLst>
      <p:ext uri="{BB962C8B-B14F-4D97-AF65-F5344CB8AC3E}">
        <p14:creationId xmlns:p14="http://schemas.microsoft.com/office/powerpoint/2010/main" val="2427425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CBB29E-AD30-405E-8408-D82854B10CF1}"/>
              </a:ext>
            </a:extLst>
          </p:cNvPr>
          <p:cNvSpPr txBox="1"/>
          <p:nvPr/>
        </p:nvSpPr>
        <p:spPr>
          <a:xfrm>
            <a:off x="546351" y="433545"/>
            <a:ext cx="11139854" cy="93044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400">
                <a:solidFill>
                  <a:srgbClr val="FFFFFF"/>
                </a:solidFill>
                <a:latin typeface="+mj-lt"/>
                <a:ea typeface="+mj-ea"/>
                <a:cs typeface="+mj-cs"/>
              </a:rPr>
              <a:t>Step 1:</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6" descr="Graphical user interface, text&#10;&#10;Description automatically generated">
            <a:extLst>
              <a:ext uri="{FF2B5EF4-FFF2-40B4-BE49-F238E27FC236}">
                <a16:creationId xmlns:a16="http://schemas.microsoft.com/office/drawing/2014/main" id="{50F66D14-68FF-41B3-95DF-22AD225BFFB7}"/>
              </a:ext>
            </a:extLst>
          </p:cNvPr>
          <p:cNvPicPr>
            <a:picLocks noChangeAspect="1"/>
          </p:cNvPicPr>
          <p:nvPr/>
        </p:nvPicPr>
        <p:blipFill>
          <a:blip r:embed="rId2"/>
          <a:stretch>
            <a:fillRect/>
          </a:stretch>
        </p:blipFill>
        <p:spPr>
          <a:xfrm>
            <a:off x="6440935" y="2912705"/>
            <a:ext cx="5455917" cy="2918916"/>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text, sky, outdoor&#10;&#10;Description automatically generated">
            <a:extLst>
              <a:ext uri="{FF2B5EF4-FFF2-40B4-BE49-F238E27FC236}">
                <a16:creationId xmlns:a16="http://schemas.microsoft.com/office/drawing/2014/main" id="{FA594A03-2A78-44B3-835C-6E6041343DAE}"/>
              </a:ext>
            </a:extLst>
          </p:cNvPr>
          <p:cNvPicPr>
            <a:picLocks noChangeAspect="1"/>
          </p:cNvPicPr>
          <p:nvPr/>
        </p:nvPicPr>
        <p:blipFill>
          <a:blip r:embed="rId3"/>
          <a:stretch>
            <a:fillRect/>
          </a:stretch>
        </p:blipFill>
        <p:spPr>
          <a:xfrm>
            <a:off x="242125" y="2907785"/>
            <a:ext cx="5602969" cy="2821807"/>
          </a:xfrm>
          <a:prstGeom prst="rect">
            <a:avLst/>
          </a:prstGeom>
        </p:spPr>
      </p:pic>
      <p:sp>
        <p:nvSpPr>
          <p:cNvPr id="2" name="TextBox 1">
            <a:extLst>
              <a:ext uri="{FF2B5EF4-FFF2-40B4-BE49-F238E27FC236}">
                <a16:creationId xmlns:a16="http://schemas.microsoft.com/office/drawing/2014/main" id="{08CAF125-907D-422F-817E-5CD2D3AD2B72}"/>
              </a:ext>
            </a:extLst>
          </p:cNvPr>
          <p:cNvSpPr txBox="1"/>
          <p:nvPr/>
        </p:nvSpPr>
        <p:spPr>
          <a:xfrm>
            <a:off x="2553222" y="1665962"/>
            <a:ext cx="73360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CFAFA"/>
                </a:solidFill>
                <a:cs typeface="Calibri"/>
              </a:rPr>
              <a:t>Google: "Queen's </a:t>
            </a:r>
            <a:r>
              <a:rPr lang="en-US" err="1">
                <a:solidFill>
                  <a:srgbClr val="FCFAFA"/>
                </a:solidFill>
                <a:cs typeface="Calibri"/>
              </a:rPr>
              <a:t>MyCareer</a:t>
            </a:r>
            <a:r>
              <a:rPr lang="en-US">
                <a:solidFill>
                  <a:srgbClr val="FCFAFA"/>
                </a:solidFill>
                <a:cs typeface="Calibri"/>
              </a:rPr>
              <a:t> or </a:t>
            </a:r>
            <a:r>
              <a:rPr lang="en-US">
                <a:solidFill>
                  <a:schemeClr val="bg1">
                    <a:lumMod val="95000"/>
                  </a:schemeClr>
                </a:solidFill>
                <a:ea typeface="+mn-lt"/>
                <a:cs typeface="+mn-lt"/>
                <a:hlinkClick r:id="rId4">
                  <a:extLst>
                    <a:ext uri="{A12FA001-AC4F-418D-AE19-62706E023703}">
                      <ahyp:hlinkClr xmlns:ahyp="http://schemas.microsoft.com/office/drawing/2018/hyperlinkcolor" val="tx"/>
                    </a:ext>
                  </a:extLst>
                </a:hlinkClick>
              </a:rPr>
              <a:t>https://careers.sso.queensu.ca/home.htm</a:t>
            </a:r>
            <a:endParaRPr lang="en-US">
              <a:solidFill>
                <a:schemeClr val="bg1">
                  <a:lumMod val="95000"/>
                </a:schemeClr>
              </a:solidFill>
              <a:ea typeface="+mn-lt"/>
              <a:cs typeface="+mn-lt"/>
            </a:endParaRPr>
          </a:p>
        </p:txBody>
      </p:sp>
    </p:spTree>
    <p:extLst>
      <p:ext uri="{BB962C8B-B14F-4D97-AF65-F5344CB8AC3E}">
        <p14:creationId xmlns:p14="http://schemas.microsoft.com/office/powerpoint/2010/main" val="1053490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CBB29E-AD30-405E-8408-D82854B10CF1}"/>
              </a:ext>
            </a:extLst>
          </p:cNvPr>
          <p:cNvSpPr txBox="1"/>
          <p:nvPr/>
        </p:nvSpPr>
        <p:spPr>
          <a:xfrm>
            <a:off x="546351" y="433545"/>
            <a:ext cx="11139854" cy="93044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400">
                <a:solidFill>
                  <a:srgbClr val="FFFFFF"/>
                </a:solidFill>
                <a:latin typeface="+mj-lt"/>
                <a:ea typeface="+mj-ea"/>
                <a:cs typeface="+mj-cs"/>
              </a:rPr>
              <a:t>Step 2:</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7542AAE0-E43F-4FA9-A4DD-C840B3251943}"/>
              </a:ext>
            </a:extLst>
          </p:cNvPr>
          <p:cNvPicPr>
            <a:picLocks noChangeAspect="1"/>
          </p:cNvPicPr>
          <p:nvPr/>
        </p:nvPicPr>
        <p:blipFill>
          <a:blip r:embed="rId2"/>
          <a:stretch>
            <a:fillRect/>
          </a:stretch>
        </p:blipFill>
        <p:spPr>
          <a:xfrm>
            <a:off x="331567" y="2972999"/>
            <a:ext cx="5455917" cy="2905275"/>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4" descr="Graphical user interface, text, application&#10;&#10;Description automatically generated">
            <a:extLst>
              <a:ext uri="{FF2B5EF4-FFF2-40B4-BE49-F238E27FC236}">
                <a16:creationId xmlns:a16="http://schemas.microsoft.com/office/drawing/2014/main" id="{0DB0A39B-D36C-4E51-BE31-B12DFB9B9E72}"/>
              </a:ext>
            </a:extLst>
          </p:cNvPr>
          <p:cNvPicPr>
            <a:picLocks noChangeAspect="1"/>
          </p:cNvPicPr>
          <p:nvPr/>
        </p:nvPicPr>
        <p:blipFill>
          <a:blip r:embed="rId3"/>
          <a:stretch>
            <a:fillRect/>
          </a:stretch>
        </p:blipFill>
        <p:spPr>
          <a:xfrm>
            <a:off x="6445073" y="2972999"/>
            <a:ext cx="5455917" cy="290527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1DB5A0F-7E1B-4624-8FE1-8D277A0C5A83}"/>
                  </a:ext>
                </a:extLst>
              </p14:cNvPr>
              <p14:cNvContentPartPr/>
              <p14:nvPr/>
            </p14:nvContentPartPr>
            <p14:xfrm>
              <a:off x="6499356" y="3572410"/>
              <a:ext cx="581024" cy="9524"/>
            </p14:xfrm>
          </p:contentPart>
        </mc:Choice>
        <mc:Fallback xmlns="">
          <p:pic>
            <p:nvPicPr>
              <p:cNvPr id="5" name="Ink 4">
                <a:extLst>
                  <a:ext uri="{FF2B5EF4-FFF2-40B4-BE49-F238E27FC236}">
                    <a16:creationId xmlns:a16="http://schemas.microsoft.com/office/drawing/2014/main" id="{51DB5A0F-7E1B-4624-8FE1-8D277A0C5A83}"/>
                  </a:ext>
                </a:extLst>
              </p:cNvPr>
              <p:cNvPicPr/>
              <p:nvPr/>
            </p:nvPicPr>
            <p:blipFill>
              <a:blip r:embed="rId5"/>
              <a:stretch>
                <a:fillRect/>
              </a:stretch>
            </p:blipFill>
            <p:spPr>
              <a:xfrm>
                <a:off x="6481379" y="3096210"/>
                <a:ext cx="616619"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17C2E51-115F-41BE-A877-6937657768A0}"/>
                  </a:ext>
                </a:extLst>
              </p14:cNvPr>
              <p14:cNvContentPartPr/>
              <p14:nvPr/>
            </p14:nvContentPartPr>
            <p14:xfrm>
              <a:off x="6490794" y="3598096"/>
              <a:ext cx="581024" cy="9524"/>
            </p14:xfrm>
          </p:contentPart>
        </mc:Choice>
        <mc:Fallback xmlns="">
          <p:pic>
            <p:nvPicPr>
              <p:cNvPr id="7" name="Ink 6">
                <a:extLst>
                  <a:ext uri="{FF2B5EF4-FFF2-40B4-BE49-F238E27FC236}">
                    <a16:creationId xmlns:a16="http://schemas.microsoft.com/office/drawing/2014/main" id="{717C2E51-115F-41BE-A877-6937657768A0}"/>
                  </a:ext>
                </a:extLst>
              </p:cNvPr>
              <p:cNvPicPr/>
              <p:nvPr/>
            </p:nvPicPr>
            <p:blipFill>
              <a:blip r:embed="rId5"/>
              <a:stretch>
                <a:fillRect/>
              </a:stretch>
            </p:blipFill>
            <p:spPr>
              <a:xfrm>
                <a:off x="6472806" y="3121896"/>
                <a:ext cx="616641"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0FF45878-6B8C-4324-BD84-4C023301EB23}"/>
                  </a:ext>
                </a:extLst>
              </p14:cNvPr>
              <p14:cNvContentPartPr/>
              <p14:nvPr/>
            </p14:nvContentPartPr>
            <p14:xfrm>
              <a:off x="7911704" y="3478230"/>
              <a:ext cx="542924" cy="9524"/>
            </p14:xfrm>
          </p:contentPart>
        </mc:Choice>
        <mc:Fallback xmlns="">
          <p:pic>
            <p:nvPicPr>
              <p:cNvPr id="8" name="Ink 7">
                <a:extLst>
                  <a:ext uri="{FF2B5EF4-FFF2-40B4-BE49-F238E27FC236}">
                    <a16:creationId xmlns:a16="http://schemas.microsoft.com/office/drawing/2014/main" id="{0FF45878-6B8C-4324-BD84-4C023301EB23}"/>
                  </a:ext>
                </a:extLst>
              </p:cNvPr>
              <p:cNvPicPr/>
              <p:nvPr/>
            </p:nvPicPr>
            <p:blipFill>
              <a:blip r:embed="rId8"/>
              <a:stretch>
                <a:fillRect/>
              </a:stretch>
            </p:blipFill>
            <p:spPr>
              <a:xfrm>
                <a:off x="7893856" y="3002030"/>
                <a:ext cx="578262"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0856EA3-15C7-4D16-965D-00222356ACEC}"/>
                  </a:ext>
                </a:extLst>
              </p14:cNvPr>
              <p14:cNvContentPartPr/>
              <p14:nvPr/>
            </p14:nvContentPartPr>
            <p14:xfrm>
              <a:off x="7989109" y="3503916"/>
              <a:ext cx="476250" cy="9524"/>
            </p14:xfrm>
          </p:contentPart>
        </mc:Choice>
        <mc:Fallback xmlns="">
          <p:pic>
            <p:nvPicPr>
              <p:cNvPr id="9" name="Ink 8">
                <a:extLst>
                  <a:ext uri="{FF2B5EF4-FFF2-40B4-BE49-F238E27FC236}">
                    <a16:creationId xmlns:a16="http://schemas.microsoft.com/office/drawing/2014/main" id="{E0856EA3-15C7-4D16-965D-00222356ACEC}"/>
                  </a:ext>
                </a:extLst>
              </p:cNvPr>
              <p:cNvPicPr/>
              <p:nvPr/>
            </p:nvPicPr>
            <p:blipFill>
              <a:blip r:embed="rId10"/>
              <a:stretch>
                <a:fillRect/>
              </a:stretch>
            </p:blipFill>
            <p:spPr>
              <a:xfrm>
                <a:off x="7971205" y="3027716"/>
                <a:ext cx="511700"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5449B9B-4F4C-449B-B1D5-13A676B29D9A}"/>
                  </a:ext>
                </a:extLst>
              </p14:cNvPr>
              <p14:cNvContentPartPr/>
              <p14:nvPr/>
            </p14:nvContentPartPr>
            <p14:xfrm>
              <a:off x="12782764" y="2681983"/>
              <a:ext cx="9524" cy="9524"/>
            </p14:xfrm>
          </p:contentPart>
        </mc:Choice>
        <mc:Fallback xmlns="">
          <p:pic>
            <p:nvPicPr>
              <p:cNvPr id="10" name="Ink 9">
                <a:extLst>
                  <a:ext uri="{FF2B5EF4-FFF2-40B4-BE49-F238E27FC236}">
                    <a16:creationId xmlns:a16="http://schemas.microsoft.com/office/drawing/2014/main" id="{05449B9B-4F4C-449B-B1D5-13A676B29D9A}"/>
                  </a:ext>
                </a:extLst>
              </p:cNvPr>
              <p:cNvPicPr/>
              <p:nvPr/>
            </p:nvPicPr>
            <p:blipFill>
              <a:blip r:embed="rId12"/>
              <a:stretch>
                <a:fillRect/>
              </a:stretch>
            </p:blipFill>
            <p:spPr>
              <a:xfrm>
                <a:off x="12306564" y="2205783"/>
                <a:ext cx="952400" cy="952400"/>
              </a:xfrm>
              <a:prstGeom prst="rect">
                <a:avLst/>
              </a:prstGeom>
            </p:spPr>
          </p:pic>
        </mc:Fallback>
      </mc:AlternateContent>
    </p:spTree>
    <p:extLst>
      <p:ext uri="{BB962C8B-B14F-4D97-AF65-F5344CB8AC3E}">
        <p14:creationId xmlns:p14="http://schemas.microsoft.com/office/powerpoint/2010/main" val="3137458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CBB29E-AD30-405E-8408-D82854B10CF1}"/>
              </a:ext>
            </a:extLst>
          </p:cNvPr>
          <p:cNvSpPr txBox="1"/>
          <p:nvPr/>
        </p:nvSpPr>
        <p:spPr>
          <a:xfrm>
            <a:off x="546351" y="433545"/>
            <a:ext cx="11139854" cy="93044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400">
                <a:solidFill>
                  <a:srgbClr val="FFFFFF"/>
                </a:solidFill>
                <a:latin typeface="+mj-lt"/>
                <a:ea typeface="+mj-ea"/>
                <a:cs typeface="+mj-cs"/>
              </a:rPr>
              <a:t>Step 3:</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4" descr="Text&#10;&#10;Description automatically generated">
            <a:extLst>
              <a:ext uri="{FF2B5EF4-FFF2-40B4-BE49-F238E27FC236}">
                <a16:creationId xmlns:a16="http://schemas.microsoft.com/office/drawing/2014/main" id="{A8BDC5D2-BECB-45FB-B06C-A3B36E272F9B}"/>
              </a:ext>
            </a:extLst>
          </p:cNvPr>
          <p:cNvPicPr>
            <a:picLocks noChangeAspect="1"/>
          </p:cNvPicPr>
          <p:nvPr/>
        </p:nvPicPr>
        <p:blipFill>
          <a:blip r:embed="rId2"/>
          <a:stretch>
            <a:fillRect/>
          </a:stretch>
        </p:blipFill>
        <p:spPr>
          <a:xfrm>
            <a:off x="1305562" y="2426818"/>
            <a:ext cx="3507926"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5" descr="Graphical user interface, text, application, email&#10;&#10;Description automatically generated">
            <a:extLst>
              <a:ext uri="{FF2B5EF4-FFF2-40B4-BE49-F238E27FC236}">
                <a16:creationId xmlns:a16="http://schemas.microsoft.com/office/drawing/2014/main" id="{93535E91-0271-469A-A50E-E8C53372CCF7}"/>
              </a:ext>
            </a:extLst>
          </p:cNvPr>
          <p:cNvPicPr>
            <a:picLocks noChangeAspect="1"/>
          </p:cNvPicPr>
          <p:nvPr/>
        </p:nvPicPr>
        <p:blipFill>
          <a:blip r:embed="rId3"/>
          <a:stretch>
            <a:fillRect/>
          </a:stretch>
        </p:blipFill>
        <p:spPr>
          <a:xfrm>
            <a:off x="6445073" y="3075297"/>
            <a:ext cx="5455917" cy="2700678"/>
          </a:xfrm>
          <a:prstGeom prst="rect">
            <a:avLst/>
          </a:prstGeom>
        </p:spPr>
      </p:pic>
    </p:spTree>
    <p:extLst>
      <p:ext uri="{BB962C8B-B14F-4D97-AF65-F5344CB8AC3E}">
        <p14:creationId xmlns:p14="http://schemas.microsoft.com/office/powerpoint/2010/main" val="2729793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2AAF12-E878-4AEB-AC22-2673F6895928}"/>
              </a:ext>
            </a:extLst>
          </p:cNvPr>
          <p:cNvSpPr>
            <a:spLocks noGrp="1"/>
          </p:cNvSpPr>
          <p:nvPr>
            <p:ph type="title"/>
          </p:nvPr>
        </p:nvSpPr>
        <p:spPr>
          <a:xfrm>
            <a:off x="581646" y="349664"/>
            <a:ext cx="5845571" cy="1638377"/>
          </a:xfrm>
        </p:spPr>
        <p:txBody>
          <a:bodyPr anchor="b">
            <a:normAutofit/>
          </a:bodyPr>
          <a:lstStyle/>
          <a:p>
            <a:r>
              <a:rPr lang="en-CA" sz="4800"/>
              <a:t>Who Am I?</a:t>
            </a:r>
          </a:p>
        </p:txBody>
      </p:sp>
      <p:sp>
        <p:nvSpPr>
          <p:cNvPr id="3" name="Content Placeholder 2">
            <a:extLst>
              <a:ext uri="{FF2B5EF4-FFF2-40B4-BE49-F238E27FC236}">
                <a16:creationId xmlns:a16="http://schemas.microsoft.com/office/drawing/2014/main" id="{A9394C28-CEFE-4E7B-9A26-9A29E7F09E6D}"/>
              </a:ext>
            </a:extLst>
          </p:cNvPr>
          <p:cNvSpPr>
            <a:spLocks noGrp="1"/>
          </p:cNvSpPr>
          <p:nvPr>
            <p:ph idx="1"/>
          </p:nvPr>
        </p:nvSpPr>
        <p:spPr>
          <a:xfrm>
            <a:off x="587988" y="2620641"/>
            <a:ext cx="5837750" cy="3023702"/>
          </a:xfrm>
        </p:spPr>
        <p:txBody>
          <a:bodyPr anchor="ctr">
            <a:normAutofit/>
          </a:bodyPr>
          <a:lstStyle/>
          <a:p>
            <a:r>
              <a:rPr lang="en-CA" sz="2000" dirty="0"/>
              <a:t>Chair of Industry Relations</a:t>
            </a:r>
          </a:p>
          <a:p>
            <a:r>
              <a:rPr lang="en-CA" sz="2000" dirty="0"/>
              <a:t>3</a:t>
            </a:r>
            <a:r>
              <a:rPr lang="en-CA" sz="2000" baseline="30000" dirty="0"/>
              <a:t>rd</a:t>
            </a:r>
            <a:r>
              <a:rPr lang="en-CA" sz="2000" dirty="0"/>
              <a:t> year Apple Comp</a:t>
            </a:r>
          </a:p>
          <a:p>
            <a:r>
              <a:rPr lang="en-CA" sz="2000" dirty="0"/>
              <a:t>Currently looking for internship through QUIP</a:t>
            </a:r>
          </a:p>
          <a:p>
            <a:endParaRPr lang="en-CA" sz="2000" dirty="0"/>
          </a:p>
          <a:p>
            <a:endParaRPr lang="en-CA" sz="2000" dirty="0"/>
          </a:p>
        </p:txBody>
      </p:sp>
      <p:sp>
        <p:nvSpPr>
          <p:cNvPr id="41" name="Rectangle 4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outdoor, sky, grass&#10;&#10;Description automatically generated">
            <a:extLst>
              <a:ext uri="{FF2B5EF4-FFF2-40B4-BE49-F238E27FC236}">
                <a16:creationId xmlns:a16="http://schemas.microsoft.com/office/drawing/2014/main" id="{B47CC53E-77BA-43EE-A1BE-214CE8C674B2}"/>
              </a:ext>
            </a:extLst>
          </p:cNvPr>
          <p:cNvPicPr>
            <a:picLocks noChangeAspect="1"/>
          </p:cNvPicPr>
          <p:nvPr/>
        </p:nvPicPr>
        <p:blipFill rotWithShape="1">
          <a:blip r:embed="rId2">
            <a:extLst>
              <a:ext uri="{28A0092B-C50C-407E-A947-70E740481C1C}">
                <a14:useLocalDpi xmlns:a14="http://schemas.microsoft.com/office/drawing/2010/main" val="0"/>
              </a:ext>
            </a:extLst>
          </a:blip>
          <a:srcRect r="-3" b="5203"/>
          <a:stretch/>
        </p:blipFill>
        <p:spPr>
          <a:xfrm>
            <a:off x="7421373" y="627954"/>
            <a:ext cx="4235516" cy="5353373"/>
          </a:xfrm>
          <a:prstGeom prst="rect">
            <a:avLst/>
          </a:prstGeom>
        </p:spPr>
      </p:pic>
      <p:sp>
        <p:nvSpPr>
          <p:cNvPr id="45" name="Rectangle 4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389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7E8C-FB30-4DD0-8937-1E431BEA6F6D}"/>
              </a:ext>
            </a:extLst>
          </p:cNvPr>
          <p:cNvSpPr>
            <a:spLocks noGrp="1"/>
          </p:cNvSpPr>
          <p:nvPr>
            <p:ph type="title"/>
          </p:nvPr>
        </p:nvSpPr>
        <p:spPr/>
        <p:txBody>
          <a:bodyPr/>
          <a:lstStyle/>
          <a:p>
            <a:r>
              <a:rPr lang="en-CA" dirty="0"/>
              <a:t>Thank you for Listening!</a:t>
            </a:r>
          </a:p>
        </p:txBody>
      </p:sp>
      <p:graphicFrame>
        <p:nvGraphicFramePr>
          <p:cNvPr id="8196" name="Content Placeholder 2">
            <a:extLst>
              <a:ext uri="{FF2B5EF4-FFF2-40B4-BE49-F238E27FC236}">
                <a16:creationId xmlns:a16="http://schemas.microsoft.com/office/drawing/2014/main" id="{8CC21B23-2B0C-408E-80E7-8D669489138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Timeline of LinkedIn - Wikipedia">
            <a:extLst>
              <a:ext uri="{FF2B5EF4-FFF2-40B4-BE49-F238E27FC236}">
                <a16:creationId xmlns:a16="http://schemas.microsoft.com/office/drawing/2014/main" id="{C96E7222-02CA-4945-BFEA-45BBEC54A6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9956" y="5169607"/>
            <a:ext cx="372488" cy="37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12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Exclamation mark on a yellow background">
            <a:extLst>
              <a:ext uri="{FF2B5EF4-FFF2-40B4-BE49-F238E27FC236}">
                <a16:creationId xmlns:a16="http://schemas.microsoft.com/office/drawing/2014/main" id="{48B9995F-1FD6-41EF-B380-64A45CAFDCB0}"/>
              </a:ext>
            </a:extLst>
          </p:cNvPr>
          <p:cNvPicPr>
            <a:picLocks noChangeAspect="1"/>
          </p:cNvPicPr>
          <p:nvPr/>
        </p:nvPicPr>
        <p:blipFill rotWithShape="1">
          <a:blip r:embed="rId3"/>
          <a:srcRect t="25000"/>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092BC-B521-4077-B5C6-DD1374F463B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DISCLAIMER</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87799F-EEDC-46B1-B4EC-62A2A29DBC57}"/>
              </a:ext>
            </a:extLst>
          </p:cNvPr>
          <p:cNvSpPr>
            <a:spLocks noGrp="1"/>
          </p:cNvSpPr>
          <p:nvPr>
            <p:ph type="title"/>
          </p:nvPr>
        </p:nvSpPr>
        <p:spPr>
          <a:xfrm>
            <a:off x="645065" y="1463040"/>
            <a:ext cx="3796306" cy="2690949"/>
          </a:xfrm>
        </p:spPr>
        <p:txBody>
          <a:bodyPr anchor="t">
            <a:normAutofit/>
          </a:bodyPr>
          <a:lstStyle/>
          <a:p>
            <a:r>
              <a:rPr lang="en-CA" sz="4800" dirty="0"/>
              <a:t>Before We Jump In</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2C3BBF-CEFF-45C5-B06A-33ECD2EAFDEF}"/>
              </a:ext>
            </a:extLst>
          </p:cNvPr>
          <p:cNvSpPr>
            <a:spLocks noGrp="1"/>
          </p:cNvSpPr>
          <p:nvPr>
            <p:ph idx="1"/>
          </p:nvPr>
        </p:nvSpPr>
        <p:spPr>
          <a:xfrm>
            <a:off x="5656218" y="1463039"/>
            <a:ext cx="5542387" cy="4300447"/>
          </a:xfrm>
        </p:spPr>
        <p:txBody>
          <a:bodyPr anchor="t">
            <a:normAutofit/>
          </a:bodyPr>
          <a:lstStyle/>
          <a:p>
            <a:r>
              <a:rPr lang="en-CA" sz="2200" dirty="0"/>
              <a:t>We will be focusing on “cutting the excess” out of your resume</a:t>
            </a:r>
          </a:p>
          <a:p>
            <a:r>
              <a:rPr lang="en-CA" sz="2200" dirty="0"/>
              <a:t>This workshop is tailored towards getting your first internship/job</a:t>
            </a:r>
          </a:p>
          <a:p>
            <a:pPr lvl="1"/>
            <a:r>
              <a:rPr lang="en-CA" sz="1800" dirty="0"/>
              <a:t>(Resume writing for other positions may take up a different process)</a:t>
            </a:r>
          </a:p>
        </p:txBody>
      </p:sp>
    </p:spTree>
    <p:extLst>
      <p:ext uri="{BB962C8B-B14F-4D97-AF65-F5344CB8AC3E}">
        <p14:creationId xmlns:p14="http://schemas.microsoft.com/office/powerpoint/2010/main" val="539981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408E3-11C2-40F9-AE67-17B198FAF94C}"/>
              </a:ext>
            </a:extLst>
          </p:cNvPr>
          <p:cNvSpPr>
            <a:spLocks noGrp="1"/>
          </p:cNvSpPr>
          <p:nvPr>
            <p:ph type="title"/>
          </p:nvPr>
        </p:nvSpPr>
        <p:spPr>
          <a:xfrm>
            <a:off x="808638" y="386930"/>
            <a:ext cx="9236700" cy="1188950"/>
          </a:xfrm>
        </p:spPr>
        <p:txBody>
          <a:bodyPr anchor="b">
            <a:normAutofit/>
          </a:bodyPr>
          <a:lstStyle/>
          <a:p>
            <a:r>
              <a:rPr lang="en-CA" sz="5400"/>
              <a:t>Contact Information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B9206C-E268-4067-9AE5-D65AEB1F6F9A}"/>
              </a:ext>
            </a:extLst>
          </p:cNvPr>
          <p:cNvSpPr txBox="1"/>
          <p:nvPr/>
        </p:nvSpPr>
        <p:spPr>
          <a:xfrm>
            <a:off x="3350527" y="3943926"/>
            <a:ext cx="4549964" cy="369332"/>
          </a:xfrm>
          <a:prstGeom prst="rect">
            <a:avLst/>
          </a:prstGeom>
          <a:noFill/>
        </p:spPr>
        <p:txBody>
          <a:bodyPr wrap="none" rtlCol="0">
            <a:spAutoFit/>
          </a:bodyPr>
          <a:lstStyle/>
          <a:p>
            <a:pPr marL="285750" indent="-285750">
              <a:buFont typeface="Arial" panose="020B0604020202020204" pitchFamily="34" charset="0"/>
              <a:buChar char="•"/>
            </a:pPr>
            <a:r>
              <a:rPr lang="en-CA" dirty="0"/>
              <a:t>Have an email that includes your full name!</a:t>
            </a:r>
          </a:p>
        </p:txBody>
      </p:sp>
      <p:sp>
        <p:nvSpPr>
          <p:cNvPr id="19" name="TextBox 18">
            <a:extLst>
              <a:ext uri="{FF2B5EF4-FFF2-40B4-BE49-F238E27FC236}">
                <a16:creationId xmlns:a16="http://schemas.microsoft.com/office/drawing/2014/main" id="{8E90883F-8174-41AF-8149-D282545BECD7}"/>
              </a:ext>
            </a:extLst>
          </p:cNvPr>
          <p:cNvSpPr txBox="1"/>
          <p:nvPr/>
        </p:nvSpPr>
        <p:spPr>
          <a:xfrm>
            <a:off x="6409390" y="4786547"/>
            <a:ext cx="3578737" cy="369332"/>
          </a:xfrm>
          <a:prstGeom prst="rect">
            <a:avLst/>
          </a:prstGeom>
          <a:noFill/>
        </p:spPr>
        <p:txBody>
          <a:bodyPr wrap="none" rtlCol="0">
            <a:spAutoFit/>
          </a:bodyPr>
          <a:lstStyle/>
          <a:p>
            <a:pPr marL="285750" indent="-285750">
              <a:buFont typeface="Arial" panose="020B0604020202020204" pitchFamily="34" charset="0"/>
              <a:buChar char="•"/>
            </a:pPr>
            <a:r>
              <a:rPr lang="en-CA" dirty="0"/>
              <a:t>Include any additional resources!</a:t>
            </a:r>
          </a:p>
        </p:txBody>
      </p:sp>
      <p:pic>
        <p:nvPicPr>
          <p:cNvPr id="4" name="Picture 3">
            <a:extLst>
              <a:ext uri="{FF2B5EF4-FFF2-40B4-BE49-F238E27FC236}">
                <a16:creationId xmlns:a16="http://schemas.microsoft.com/office/drawing/2014/main" id="{8A0B0B43-4F41-4B6F-A1CB-E96889FC663B}"/>
              </a:ext>
            </a:extLst>
          </p:cNvPr>
          <p:cNvPicPr>
            <a:picLocks noChangeAspect="1"/>
          </p:cNvPicPr>
          <p:nvPr/>
        </p:nvPicPr>
        <p:blipFill>
          <a:blip r:embed="rId3"/>
          <a:stretch>
            <a:fillRect/>
          </a:stretch>
        </p:blipFill>
        <p:spPr>
          <a:xfrm>
            <a:off x="0" y="2479892"/>
            <a:ext cx="11320069" cy="1174936"/>
          </a:xfrm>
          <a:prstGeom prst="rect">
            <a:avLst/>
          </a:prstGeom>
        </p:spPr>
      </p:pic>
    </p:spTree>
    <p:extLst>
      <p:ext uri="{BB962C8B-B14F-4D97-AF65-F5344CB8AC3E}">
        <p14:creationId xmlns:p14="http://schemas.microsoft.com/office/powerpoint/2010/main" val="378344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4A16FA-C6FB-4C23-AD90-5F4A8C8CC0A3}"/>
              </a:ext>
            </a:extLst>
          </p:cNvPr>
          <p:cNvSpPr>
            <a:spLocks noGrp="1"/>
          </p:cNvSpPr>
          <p:nvPr>
            <p:ph type="title"/>
          </p:nvPr>
        </p:nvSpPr>
        <p:spPr>
          <a:xfrm>
            <a:off x="1282963" y="1238080"/>
            <a:ext cx="9849751" cy="1349671"/>
          </a:xfrm>
        </p:spPr>
        <p:txBody>
          <a:bodyPr anchor="b">
            <a:normAutofit/>
          </a:bodyPr>
          <a:lstStyle/>
          <a:p>
            <a:r>
              <a:rPr lang="en-CA" sz="5400"/>
              <a:t>Introduction</a:t>
            </a:r>
          </a:p>
        </p:txBody>
      </p:sp>
      <p:pic>
        <p:nvPicPr>
          <p:cNvPr id="5" name="Picture 4" descr="Text&#10;&#10;Description automatically generated">
            <a:extLst>
              <a:ext uri="{FF2B5EF4-FFF2-40B4-BE49-F238E27FC236}">
                <a16:creationId xmlns:a16="http://schemas.microsoft.com/office/drawing/2014/main" id="{909A59C4-C9A0-4479-8470-836F9D1934D0}"/>
              </a:ext>
            </a:extLst>
          </p:cNvPr>
          <p:cNvPicPr>
            <a:picLocks noChangeAspect="1"/>
          </p:cNvPicPr>
          <p:nvPr/>
        </p:nvPicPr>
        <p:blipFill>
          <a:blip r:embed="rId3"/>
          <a:stretch>
            <a:fillRect/>
          </a:stretch>
        </p:blipFill>
        <p:spPr>
          <a:xfrm>
            <a:off x="5209816" y="5043671"/>
            <a:ext cx="5153744" cy="657317"/>
          </a:xfrm>
          <a:prstGeom prst="rect">
            <a:avLst/>
          </a:prstGeom>
        </p:spPr>
      </p:pic>
      <p:pic>
        <p:nvPicPr>
          <p:cNvPr id="7" name="Picture 6" descr="Text&#10;&#10;Description automatically generated">
            <a:extLst>
              <a:ext uri="{FF2B5EF4-FFF2-40B4-BE49-F238E27FC236}">
                <a16:creationId xmlns:a16="http://schemas.microsoft.com/office/drawing/2014/main" id="{5965F5E4-A1C3-4D7A-8365-29BB4B7D36F0}"/>
              </a:ext>
            </a:extLst>
          </p:cNvPr>
          <p:cNvPicPr>
            <a:picLocks noChangeAspect="1"/>
          </p:cNvPicPr>
          <p:nvPr/>
        </p:nvPicPr>
        <p:blipFill>
          <a:blip r:embed="rId4"/>
          <a:stretch>
            <a:fillRect/>
          </a:stretch>
        </p:blipFill>
        <p:spPr>
          <a:xfrm>
            <a:off x="5209816" y="3165304"/>
            <a:ext cx="4620270" cy="771633"/>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466AD417-DE12-4174-A1A1-E1D27B1606E8}"/>
              </a:ext>
            </a:extLst>
          </p:cNvPr>
          <p:cNvPicPr>
            <a:picLocks noChangeAspect="1"/>
          </p:cNvPicPr>
          <p:nvPr/>
        </p:nvPicPr>
        <p:blipFill>
          <a:blip r:embed="rId5"/>
          <a:stretch>
            <a:fillRect/>
          </a:stretch>
        </p:blipFill>
        <p:spPr>
          <a:xfrm>
            <a:off x="5171710" y="3958887"/>
            <a:ext cx="5229955" cy="1133633"/>
          </a:xfrm>
          <a:prstGeom prst="rect">
            <a:avLst/>
          </a:prstGeom>
        </p:spPr>
      </p:pic>
      <p:sp>
        <p:nvSpPr>
          <p:cNvPr id="18" name="TextBox 17">
            <a:extLst>
              <a:ext uri="{FF2B5EF4-FFF2-40B4-BE49-F238E27FC236}">
                <a16:creationId xmlns:a16="http://schemas.microsoft.com/office/drawing/2014/main" id="{68309E56-9B9D-4570-88D8-F917FA9DD1B7}"/>
              </a:ext>
            </a:extLst>
          </p:cNvPr>
          <p:cNvSpPr txBox="1"/>
          <p:nvPr/>
        </p:nvSpPr>
        <p:spPr>
          <a:xfrm>
            <a:off x="1506609" y="3244016"/>
            <a:ext cx="1081835" cy="369332"/>
          </a:xfrm>
          <a:prstGeom prst="rect">
            <a:avLst/>
          </a:prstGeom>
          <a:noFill/>
        </p:spPr>
        <p:txBody>
          <a:bodyPr wrap="none" rtlCol="0">
            <a:spAutoFit/>
          </a:bodyPr>
          <a:lstStyle/>
          <a:p>
            <a:pPr marL="285750" indent="-285750">
              <a:buFont typeface="Arial" panose="020B0604020202020204" pitchFamily="34" charset="0"/>
              <a:buChar char="•"/>
            </a:pPr>
            <a:r>
              <a:rPr lang="en-CA"/>
              <a:t>Profile</a:t>
            </a:r>
          </a:p>
        </p:txBody>
      </p:sp>
      <p:sp>
        <p:nvSpPr>
          <p:cNvPr id="19" name="TextBox 18">
            <a:extLst>
              <a:ext uri="{FF2B5EF4-FFF2-40B4-BE49-F238E27FC236}">
                <a16:creationId xmlns:a16="http://schemas.microsoft.com/office/drawing/2014/main" id="{C5A35A40-F1FF-49F2-8014-9693FF699890}"/>
              </a:ext>
            </a:extLst>
          </p:cNvPr>
          <p:cNvSpPr txBox="1"/>
          <p:nvPr/>
        </p:nvSpPr>
        <p:spPr>
          <a:xfrm>
            <a:off x="1506609" y="4351588"/>
            <a:ext cx="1365630" cy="369332"/>
          </a:xfrm>
          <a:prstGeom prst="rect">
            <a:avLst/>
          </a:prstGeom>
          <a:noFill/>
        </p:spPr>
        <p:txBody>
          <a:bodyPr wrap="none" rtlCol="0">
            <a:spAutoFit/>
          </a:bodyPr>
          <a:lstStyle/>
          <a:p>
            <a:pPr marL="285750" indent="-285750">
              <a:buFont typeface="Arial" panose="020B0604020202020204" pitchFamily="34" charset="0"/>
              <a:buChar char="•"/>
            </a:pPr>
            <a:r>
              <a:rPr lang="en-CA"/>
              <a:t>Summary</a:t>
            </a:r>
          </a:p>
        </p:txBody>
      </p:sp>
      <p:sp>
        <p:nvSpPr>
          <p:cNvPr id="20" name="TextBox 19">
            <a:extLst>
              <a:ext uri="{FF2B5EF4-FFF2-40B4-BE49-F238E27FC236}">
                <a16:creationId xmlns:a16="http://schemas.microsoft.com/office/drawing/2014/main" id="{36BD26BB-A0A0-4C22-BA6D-DB42F7E06A14}"/>
              </a:ext>
            </a:extLst>
          </p:cNvPr>
          <p:cNvSpPr txBox="1"/>
          <p:nvPr/>
        </p:nvSpPr>
        <p:spPr>
          <a:xfrm>
            <a:off x="1510007" y="5192519"/>
            <a:ext cx="1362232" cy="369332"/>
          </a:xfrm>
          <a:prstGeom prst="rect">
            <a:avLst/>
          </a:prstGeom>
          <a:noFill/>
        </p:spPr>
        <p:txBody>
          <a:bodyPr wrap="none" rtlCol="0">
            <a:spAutoFit/>
          </a:bodyPr>
          <a:lstStyle/>
          <a:p>
            <a:pPr marL="285750" indent="-285750">
              <a:buFont typeface="Arial" panose="020B0604020202020204" pitchFamily="34" charset="0"/>
              <a:buChar char="•"/>
            </a:pPr>
            <a:r>
              <a:rPr lang="en-CA"/>
              <a:t>Objective</a:t>
            </a:r>
          </a:p>
        </p:txBody>
      </p:sp>
    </p:spTree>
    <p:extLst>
      <p:ext uri="{BB962C8B-B14F-4D97-AF65-F5344CB8AC3E}">
        <p14:creationId xmlns:p14="http://schemas.microsoft.com/office/powerpoint/2010/main" val="287301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8B2D-0778-4E12-A335-7AF797896763}"/>
              </a:ext>
            </a:extLst>
          </p:cNvPr>
          <p:cNvSpPr>
            <a:spLocks noGrp="1"/>
          </p:cNvSpPr>
          <p:nvPr>
            <p:ph type="title"/>
          </p:nvPr>
        </p:nvSpPr>
        <p:spPr>
          <a:xfrm>
            <a:off x="808638" y="386930"/>
            <a:ext cx="9236700" cy="1188950"/>
          </a:xfrm>
        </p:spPr>
        <p:txBody>
          <a:bodyPr anchor="b">
            <a:normAutofit/>
          </a:bodyPr>
          <a:lstStyle/>
          <a:p>
            <a:r>
              <a:rPr lang="en-CA" sz="5400"/>
              <a:t>Education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2"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AD2BBD-632E-482A-829B-9DCE9F29274D}"/>
              </a:ext>
            </a:extLst>
          </p:cNvPr>
          <p:cNvSpPr>
            <a:spLocks noGrp="1"/>
          </p:cNvSpPr>
          <p:nvPr>
            <p:ph idx="1"/>
          </p:nvPr>
        </p:nvSpPr>
        <p:spPr>
          <a:xfrm>
            <a:off x="793660" y="2599509"/>
            <a:ext cx="10143668" cy="3435531"/>
          </a:xfrm>
        </p:spPr>
        <p:txBody>
          <a:bodyPr anchor="ctr">
            <a:normAutofit/>
          </a:bodyPr>
          <a:lstStyle/>
          <a:p>
            <a:r>
              <a:rPr lang="en-CA" sz="2400" dirty="0"/>
              <a:t>Include GPA (General rule is </a:t>
            </a:r>
            <a:r>
              <a:rPr lang="en-CA" sz="2400" b="1" dirty="0"/>
              <a:t>&gt; 3.5</a:t>
            </a:r>
            <a:r>
              <a:rPr lang="en-CA" sz="2400" dirty="0"/>
              <a:t>)</a:t>
            </a:r>
          </a:p>
          <a:p>
            <a:r>
              <a:rPr lang="en-CA" sz="2400" dirty="0"/>
              <a:t>Relevant coursework/projects</a:t>
            </a:r>
          </a:p>
          <a:p>
            <a:r>
              <a:rPr lang="en-CA" sz="2400" dirty="0"/>
              <a:t>Awards/involvement</a:t>
            </a:r>
          </a:p>
          <a:p>
            <a:r>
              <a:rPr lang="en-CA" sz="2400" i="1" u="sng" dirty="0"/>
              <a:t>Omit high school</a:t>
            </a:r>
          </a:p>
          <a:p>
            <a:r>
              <a:rPr lang="en-CA" sz="2400" dirty="0"/>
              <a:t>Put </a:t>
            </a:r>
            <a:r>
              <a:rPr lang="en-CA" sz="2400" b="1" dirty="0"/>
              <a:t>expected</a:t>
            </a:r>
            <a:r>
              <a:rPr lang="en-CA" sz="2400" dirty="0"/>
              <a:t> graduation date</a:t>
            </a:r>
          </a:p>
          <a:p>
            <a:endParaRPr lang="en-CA" sz="2400" dirty="0"/>
          </a:p>
        </p:txBody>
      </p:sp>
      <p:pic>
        <p:nvPicPr>
          <p:cNvPr id="7" name="Picture 6" descr="Text&#10;&#10;Description automatically generated">
            <a:extLst>
              <a:ext uri="{FF2B5EF4-FFF2-40B4-BE49-F238E27FC236}">
                <a16:creationId xmlns:a16="http://schemas.microsoft.com/office/drawing/2014/main" id="{6A8CE15D-2C68-4357-9497-C0657DC41371}"/>
              </a:ext>
            </a:extLst>
          </p:cNvPr>
          <p:cNvPicPr>
            <a:picLocks noChangeAspect="1"/>
          </p:cNvPicPr>
          <p:nvPr/>
        </p:nvPicPr>
        <p:blipFill>
          <a:blip r:embed="rId3"/>
          <a:stretch>
            <a:fillRect/>
          </a:stretch>
        </p:blipFill>
        <p:spPr>
          <a:xfrm>
            <a:off x="5778075" y="4757450"/>
            <a:ext cx="5115639" cy="1190791"/>
          </a:xfrm>
          <a:prstGeom prst="rect">
            <a:avLst/>
          </a:prstGeom>
        </p:spPr>
      </p:pic>
      <p:pic>
        <p:nvPicPr>
          <p:cNvPr id="16" name="Picture 15" descr="Text, letter&#10;&#10;Description automatically generated">
            <a:extLst>
              <a:ext uri="{FF2B5EF4-FFF2-40B4-BE49-F238E27FC236}">
                <a16:creationId xmlns:a16="http://schemas.microsoft.com/office/drawing/2014/main" id="{92850785-1452-4E03-99DE-0E504A02DA63}"/>
              </a:ext>
            </a:extLst>
          </p:cNvPr>
          <p:cNvPicPr>
            <a:picLocks noChangeAspect="1"/>
          </p:cNvPicPr>
          <p:nvPr/>
        </p:nvPicPr>
        <p:blipFill>
          <a:blip r:embed="rId4"/>
          <a:stretch>
            <a:fillRect/>
          </a:stretch>
        </p:blipFill>
        <p:spPr>
          <a:xfrm>
            <a:off x="5690363" y="2283625"/>
            <a:ext cx="5420481" cy="2333951"/>
          </a:xfrm>
          <a:prstGeom prst="rect">
            <a:avLst/>
          </a:prstGeom>
        </p:spPr>
      </p:pic>
    </p:spTree>
    <p:extLst>
      <p:ext uri="{BB962C8B-B14F-4D97-AF65-F5344CB8AC3E}">
        <p14:creationId xmlns:p14="http://schemas.microsoft.com/office/powerpoint/2010/main" val="373367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B8B2D-0778-4E12-A335-7AF797896763}"/>
              </a:ext>
            </a:extLst>
          </p:cNvPr>
          <p:cNvSpPr>
            <a:spLocks noGrp="1"/>
          </p:cNvSpPr>
          <p:nvPr>
            <p:ph type="title"/>
          </p:nvPr>
        </p:nvSpPr>
        <p:spPr>
          <a:xfrm>
            <a:off x="808638" y="386930"/>
            <a:ext cx="9236700" cy="1188950"/>
          </a:xfrm>
        </p:spPr>
        <p:txBody>
          <a:bodyPr anchor="b">
            <a:normAutofit/>
          </a:bodyPr>
          <a:lstStyle/>
          <a:p>
            <a:r>
              <a:rPr lang="en-CA" sz="5400"/>
              <a:t>Education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2"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0BB456F-1518-4E1F-93FD-9051CAF76174}"/>
              </a:ext>
            </a:extLst>
          </p:cNvPr>
          <p:cNvPicPr>
            <a:picLocks noChangeAspect="1"/>
          </p:cNvPicPr>
          <p:nvPr/>
        </p:nvPicPr>
        <p:blipFill>
          <a:blip r:embed="rId3"/>
          <a:stretch>
            <a:fillRect/>
          </a:stretch>
        </p:blipFill>
        <p:spPr>
          <a:xfrm>
            <a:off x="5497388" y="2489029"/>
            <a:ext cx="5885974" cy="2679491"/>
          </a:xfrm>
          <a:prstGeom prst="rect">
            <a:avLst/>
          </a:prstGeom>
        </p:spPr>
      </p:pic>
      <p:sp>
        <p:nvSpPr>
          <p:cNvPr id="20" name="Content Placeholder 2">
            <a:extLst>
              <a:ext uri="{FF2B5EF4-FFF2-40B4-BE49-F238E27FC236}">
                <a16:creationId xmlns:a16="http://schemas.microsoft.com/office/drawing/2014/main" id="{436F4F9B-5E48-4894-8300-1D7E9924E996}"/>
              </a:ext>
            </a:extLst>
          </p:cNvPr>
          <p:cNvSpPr>
            <a:spLocks noGrp="1"/>
          </p:cNvSpPr>
          <p:nvPr>
            <p:ph idx="1"/>
          </p:nvPr>
        </p:nvSpPr>
        <p:spPr>
          <a:xfrm>
            <a:off x="567416" y="2335054"/>
            <a:ext cx="4631466" cy="3435531"/>
          </a:xfrm>
        </p:spPr>
        <p:txBody>
          <a:bodyPr anchor="ctr">
            <a:normAutofit/>
          </a:bodyPr>
          <a:lstStyle/>
          <a:p>
            <a:r>
              <a:rPr lang="en-CA" sz="2400" dirty="0"/>
              <a:t>Good to go more in depth on courses when lacking in other experiences</a:t>
            </a:r>
          </a:p>
          <a:p>
            <a:r>
              <a:rPr lang="en-CA" sz="2400" dirty="0"/>
              <a:t>Good resource for descriptions googling the course calendar for your program.</a:t>
            </a:r>
          </a:p>
          <a:p>
            <a:r>
              <a:rPr lang="en-US" sz="2400" dirty="0"/>
              <a:t>These examples specifically would do better with more outcomes</a:t>
            </a:r>
            <a:endParaRPr lang="en-CA" sz="2400" dirty="0"/>
          </a:p>
        </p:txBody>
      </p:sp>
    </p:spTree>
    <p:extLst>
      <p:ext uri="{BB962C8B-B14F-4D97-AF65-F5344CB8AC3E}">
        <p14:creationId xmlns:p14="http://schemas.microsoft.com/office/powerpoint/2010/main" val="34434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1198</Words>
  <Application>Microsoft Office PowerPoint</Application>
  <PresentationFormat>Widescreen</PresentationFormat>
  <Paragraphs>164</Paragraphs>
  <Slides>30</Slides>
  <Notes>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Abadi Extra Light</vt:lpstr>
      <vt:lpstr>Arial</vt:lpstr>
      <vt:lpstr>Calibri</vt:lpstr>
      <vt:lpstr>Calibri Light</vt:lpstr>
      <vt:lpstr>Office Theme</vt:lpstr>
      <vt:lpstr>office theme</vt:lpstr>
      <vt:lpstr>Resume Review Workshop</vt:lpstr>
      <vt:lpstr>Overview</vt:lpstr>
      <vt:lpstr>Who Am I?</vt:lpstr>
      <vt:lpstr>DISCLAIMER</vt:lpstr>
      <vt:lpstr>Before We Jump In</vt:lpstr>
      <vt:lpstr>Contact Information</vt:lpstr>
      <vt:lpstr>Introduction</vt:lpstr>
      <vt:lpstr>Education</vt:lpstr>
      <vt:lpstr>Education</vt:lpstr>
      <vt:lpstr>Content</vt:lpstr>
      <vt:lpstr>Content</vt:lpstr>
      <vt:lpstr>Content</vt:lpstr>
      <vt:lpstr>Content</vt:lpstr>
      <vt:lpstr>Content</vt:lpstr>
      <vt:lpstr>Format</vt:lpstr>
      <vt:lpstr>Your Turn!</vt:lpstr>
      <vt:lpstr>PowerPoint Presentation</vt:lpstr>
      <vt:lpstr>PowerPoint Presentation</vt:lpstr>
      <vt:lpstr>Additional Tips</vt:lpstr>
      <vt:lpstr>Additional Tips</vt:lpstr>
      <vt:lpstr>Additional Tips</vt:lpstr>
      <vt:lpstr>Additional Tips</vt:lpstr>
      <vt:lpstr>Additional Tips</vt:lpstr>
      <vt:lpstr>Additional Tips</vt:lpstr>
      <vt:lpstr>Additional Resources</vt:lpstr>
      <vt:lpstr>Booking an Appointment</vt:lpstr>
      <vt:lpstr>PowerPoint Presentation</vt:lpstr>
      <vt:lpstr>PowerPoint Presentation</vt:lpstr>
      <vt:lpstr>PowerPoint Presentation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Resume Review Workshop</dc:title>
  <dc:creator>Ilir Gusija</dc:creator>
  <cp:lastModifiedBy>Ilir Gusija</cp:lastModifiedBy>
  <cp:revision>8</cp:revision>
  <dcterms:created xsi:type="dcterms:W3CDTF">2021-08-08T17:13:53Z</dcterms:created>
  <dcterms:modified xsi:type="dcterms:W3CDTF">2021-11-19T00:42:08Z</dcterms:modified>
</cp:coreProperties>
</file>